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3_3489421E.xml" ContentType="application/vnd.ms-powerpoint.comments+xml"/>
  <Override PartName="/ppt/comments/modernComment_120_15C7458E.xml" ContentType="application/vnd.ms-powerpoint.comments+xml"/>
  <Override PartName="/ppt/comments/modernComment_10D_E6CC32F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8" r:id="rId2"/>
    <p:sldId id="277" r:id="rId3"/>
    <p:sldId id="275" r:id="rId4"/>
    <p:sldId id="288" r:id="rId5"/>
    <p:sldId id="269" r:id="rId6"/>
    <p:sldId id="296" r:id="rId7"/>
    <p:sldId id="313" r:id="rId8"/>
    <p:sldId id="266" r:id="rId9"/>
    <p:sldId id="265" r:id="rId10"/>
    <p:sldId id="289" r:id="rId11"/>
    <p:sldId id="264" r:id="rId12"/>
    <p:sldId id="309" r:id="rId13"/>
    <p:sldId id="310" r:id="rId14"/>
    <p:sldId id="311" r:id="rId15"/>
    <p:sldId id="312" r:id="rId16"/>
    <p:sldId id="298" r:id="rId17"/>
    <p:sldId id="301" r:id="rId18"/>
    <p:sldId id="302" r:id="rId19"/>
    <p:sldId id="303" r:id="rId20"/>
    <p:sldId id="304" r:id="rId21"/>
    <p:sldId id="314" r:id="rId22"/>
    <p:sldId id="293" r:id="rId23"/>
    <p:sldId id="295" r:id="rId24"/>
    <p:sldId id="282" r:id="rId25"/>
    <p:sldId id="283" r:id="rId26"/>
    <p:sldId id="305" r:id="rId27"/>
    <p:sldId id="316" r:id="rId28"/>
    <p:sldId id="317" r:id="rId29"/>
    <p:sldId id="292" r:id="rId30"/>
    <p:sldId id="258"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E1944A-A623-7D9C-5AAD-50C45C0C6315}" name="Lea Scheer" initials="LS" userId="S::lscheer@insa-toulouse.fr::c0e781ff-37e8-4747-ba81-d27d9d04090e" providerId="AD"/>
  <p188:author id="{0DB2E96E-EC20-2F1B-6168-AD2EE4E8A1F8}" name="Luiz-Renato Rodrigues-Carneiro" initials="LRRC" userId="Luiz-Renato Rodrigues-Carneiro" providerId="None"/>
  <p188:author id="{E05A3C96-F764-4FD3-3D68-E6F3931AC0D3}" name="Utilisateur invité" initials="Ui" userId="S::urn:spo:anon#662a484eaf8c37827ebcb62aff89bc85ce4c8b79fe1834ae80859528ce9c1c2e::" providerId="AD"/>
  <p188:author id="{6434B2DD-0961-DC90-CC4B-F0609E16DB7C}" name="Emeline Delhay" initials="ED" userId="Emeline Delhay"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3A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B1D0A-CEFF-44D5-98C3-F942FCC0E06F}" v="944" dt="2022-11-14T21:49:56.125"/>
    <p1510:client id="{0A44B6D6-8E62-8361-A8DE-42449ED3CC4F}" v="380" dt="2022-11-14T14:48:20.973"/>
    <p1510:client id="{0EAF8A2E-2150-F0CD-2077-9A57B16EE298}" v="16" dt="2022-11-15T07:42:58.404"/>
    <p1510:client id="{41CB29DF-4033-1E5C-6133-9DB014F45712}" v="139" dt="2022-11-15T12:57:56.466"/>
    <p1510:client id="{4D14E9E7-8372-AC98-45A3-09EEFBA5DC82}" v="1" dt="2022-11-27T13:46:33.438"/>
    <p1510:client id="{50D35890-9C44-4151-B48C-89CF377A4E18}" v="5285" dt="2022-11-15T13:32:12.390"/>
    <p1510:client id="{52DF5A69-6B2F-2328-9418-F4DF90364ED0}" v="1019" dt="2022-11-15T13:29:13.991"/>
    <p1510:client id="{7B76DE94-6D4B-5C84-4FA8-2731AA54C984}" v="916" dt="2022-11-14T16:40:25.372"/>
    <p1510:client id="{7C9FE78E-06BD-498A-8A0D-488225725768}" v="218" dt="2022-11-14T17:47:13.921"/>
    <p1510:client id="{973573AF-0046-E391-04D2-D676DACFFB44}" v="369" dt="2022-11-14T17:08:28.674"/>
    <p1510:client id="{A3041650-F7E5-6C4A-5056-308A97027F71}" v="193" dt="2022-11-14T21:58:35.228"/>
    <p1510:client id="{C5CEC00B-18B3-7B15-AA80-F0D7430CA7ED}" v="12" dt="2022-11-14T19:54:49.191"/>
    <p1510:client id="{F15B6392-86CE-14AB-CEBE-F2B3369575CD}" v="398" dt="2022-11-14T17:07:39.597"/>
    <p1510:client id="{F35170F7-BF0F-9918-AF62-E1C31DD47159}" v="1222" dt="2022-11-14T17:29:35.367"/>
    <p1510:client id="{FB06110D-BB86-1FA0-ECC8-71EC79895B44}" v="109" dt="2022-11-14T23:11:49.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0D_E6CC32F5.xml><?xml version="1.0" encoding="utf-8"?>
<p188:cmLst xmlns:a="http://schemas.openxmlformats.org/drawingml/2006/main" xmlns:r="http://schemas.openxmlformats.org/officeDocument/2006/relationships" xmlns:p188="http://schemas.microsoft.com/office/powerpoint/2018/8/main">
  <p188:cm id="{989DB1A0-1486-4F90-8253-31D7D3BD516A}" authorId="{23E1944A-A623-7D9C-5AAD-50C45C0C6315}" created="2022-11-14T23:10:04.669">
    <pc:sldMkLst xmlns:pc="http://schemas.microsoft.com/office/powerpoint/2013/main/command">
      <pc:docMk/>
      <pc:sldMk cId="3872142069" sldId="269"/>
    </pc:sldMkLst>
    <p188:txBody>
      <a:bodyPr/>
      <a:lstStyle/>
      <a:p>
        <a:r>
          <a:rPr lang="fr-FR"/>
          <a:t>an organization spread over 4 weeks</a:t>
        </a:r>
      </a:p>
    </p188:txBody>
  </p188:cm>
  <p188:cm id="{FDE422C0-E0E8-4967-B4D9-76B0FDBD6312}" authorId="{23E1944A-A623-7D9C-5AAD-50C45C0C6315}" created="2022-11-14T23:10:46.076">
    <pc:sldMkLst xmlns:pc="http://schemas.microsoft.com/office/powerpoint/2013/main/command">
      <pc:docMk/>
      <pc:sldMk cId="3872142069" sldId="269"/>
    </pc:sldMkLst>
    <p188:txBody>
      <a:bodyPr/>
      <a:lstStyle/>
      <a:p>
        <a:r>
          <a:rPr lang="fr-FR"/>
          <a:t>distributed over the first two weeks</a:t>
        </a:r>
      </a:p>
    </p188:txBody>
  </p188:cm>
  <p188:cm id="{35F5710C-1A0E-4C54-98E4-896288003D4D}" authorId="{23E1944A-A623-7D9C-5AAD-50C45C0C6315}" created="2022-11-14T23:11:49.782">
    <pc:sldMkLst xmlns:pc="http://schemas.microsoft.com/office/powerpoint/2013/main/command">
      <pc:docMk/>
      <pc:sldMk cId="3872142069" sldId="269"/>
    </pc:sldMkLst>
    <p188:txBody>
      <a:bodyPr/>
      <a:lstStyle/>
      <a:p>
        <a:r>
          <a:rPr lang="fr-FR"/>
          <a:t>from the second week to the fourth week </a:t>
        </a:r>
      </a:p>
    </p188:txBody>
  </p188:cm>
</p188:cmLst>
</file>

<file path=ppt/comments/modernComment_113_3489421E.xml><?xml version="1.0" encoding="utf-8"?>
<p188:cmLst xmlns:a="http://schemas.openxmlformats.org/drawingml/2006/main" xmlns:r="http://schemas.openxmlformats.org/officeDocument/2006/relationships" xmlns:p188="http://schemas.microsoft.com/office/powerpoint/2018/8/main">
  <p188:cm id="{D9BE77EC-10F9-4189-9DCB-51C10880D458}" authorId="{23E1944A-A623-7D9C-5AAD-50C45C0C6315}" created="2022-11-14T22:59:29.590">
    <pc:sldMkLst xmlns:pc="http://schemas.microsoft.com/office/powerpoint/2013/main/command">
      <pc:docMk/>
      <pc:sldMk cId="881410590" sldId="275"/>
    </pc:sldMkLst>
    <p188:txBody>
      <a:bodyPr/>
      <a:lstStyle/>
      <a:p>
        <a:r>
          <a:rPr lang="fr-FR"/>
          <a:t>get back on track</a:t>
        </a:r>
      </a:p>
    </p188:txBody>
  </p188:cm>
</p188:cmLst>
</file>

<file path=ppt/comments/modernComment_120_15C7458E.xml><?xml version="1.0" encoding="utf-8"?>
<p188:cmLst xmlns:a="http://schemas.openxmlformats.org/drawingml/2006/main" xmlns:r="http://schemas.openxmlformats.org/officeDocument/2006/relationships" xmlns:p188="http://schemas.microsoft.com/office/powerpoint/2018/8/main">
  <p188:cm id="{0D7ED0F1-E7A9-469B-B107-543248F6DC8D}" authorId="{23E1944A-A623-7D9C-5AAD-50C45C0C6315}" created="2022-11-14T23:00:44.815">
    <pc:sldMkLst xmlns:pc="http://schemas.microsoft.com/office/powerpoint/2013/main/command">
      <pc:docMk/>
      <pc:sldMk cId="365381006" sldId="288"/>
    </pc:sldMkLst>
    <p188:txBody>
      <a:bodyPr/>
      <a:lstStyle/>
      <a:p>
        <a:r>
          <a:rPr lang="fr-FR"/>
          <a:t>it must reach this speed
retrieve data from sensors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70C08-E8BD-4ED7-B798-F1B8BB99B400}" type="datetimeFigureOut">
              <a:t>12/01/2023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96207-289B-4C8D-8D3C-A4A987DF982F}" type="slidenum">
              <a:t>‹N°›</a:t>
            </a:fld>
            <a:endParaRPr lang="fr-FR"/>
          </a:p>
        </p:txBody>
      </p:sp>
    </p:spTree>
    <p:extLst>
      <p:ext uri="{BB962C8B-B14F-4D97-AF65-F5344CB8AC3E}">
        <p14:creationId xmlns:p14="http://schemas.microsoft.com/office/powerpoint/2010/main" val="133544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2200"/>
              </a:spcAft>
            </a:pPr>
            <a:r>
              <a:rPr lang="en-GB" sz="1800" b="0" i="0" u="none" strike="noStrike">
                <a:solidFill>
                  <a:srgbClr val="525C65"/>
                </a:solidFill>
                <a:effectLst/>
                <a:latin typeface="Arial" panose="020B0604020202020204" pitchFamily="34" charset="0"/>
              </a:rPr>
              <a:t>Hello,</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My name is Luiz Renato …</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Our tutors are  </a:t>
            </a:r>
            <a:r>
              <a:rPr lang="en-GB" sz="1800" b="0" i="0" u="none" strike="noStrike" err="1">
                <a:solidFill>
                  <a:srgbClr val="525C65"/>
                </a:solidFill>
                <a:effectLst/>
                <a:latin typeface="Arial" panose="020B0604020202020204" pitchFamily="34" charset="0"/>
              </a:rPr>
              <a:t>Gwendolyne</a:t>
            </a:r>
            <a:r>
              <a:rPr lang="en-GB" sz="1800" b="0" i="0" u="none" strike="noStrike">
                <a:solidFill>
                  <a:srgbClr val="525C65"/>
                </a:solidFill>
                <a:effectLst/>
                <a:latin typeface="Arial" panose="020B0604020202020204" pitchFamily="34" charset="0"/>
              </a:rPr>
              <a:t> Le </a:t>
            </a:r>
            <a:r>
              <a:rPr lang="en-GB" sz="1800" b="0" i="0" u="none" strike="noStrike" err="1">
                <a:solidFill>
                  <a:srgbClr val="525C65"/>
                </a:solidFill>
                <a:effectLst/>
                <a:latin typeface="Arial" panose="020B0604020202020204" pitchFamily="34" charset="0"/>
              </a:rPr>
              <a:t>Corre</a:t>
            </a:r>
            <a:r>
              <a:rPr lang="en-GB" sz="1800" b="0" i="0" u="none" strike="noStrike">
                <a:solidFill>
                  <a:srgbClr val="525C65"/>
                </a:solidFill>
                <a:effectLst/>
                <a:latin typeface="Arial" panose="020B0604020202020204" pitchFamily="34" charset="0"/>
              </a:rPr>
              <a:t> and Thierry </a:t>
            </a:r>
            <a:r>
              <a:rPr lang="en-GB" sz="1800" b="0" i="0" u="none" strike="noStrike" err="1">
                <a:solidFill>
                  <a:srgbClr val="525C65"/>
                </a:solidFill>
                <a:effectLst/>
                <a:latin typeface="Arial" panose="020B0604020202020204" pitchFamily="34" charset="0"/>
              </a:rPr>
              <a:t>Monteil</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This is the presentation of the review 0 with our project plan of the autonomous vehicle project. The name of our project is PIVOANE due to the translation of the words pedestrian, speed, and speed bump in </a:t>
            </a:r>
            <a:r>
              <a:rPr lang="en-GB" sz="1800" b="0" i="0" u="none" strike="noStrike" err="1">
                <a:solidFill>
                  <a:srgbClr val="525C65"/>
                </a:solidFill>
                <a:effectLst/>
                <a:latin typeface="Arial" panose="020B0604020202020204" pitchFamily="34" charset="0"/>
              </a:rPr>
              <a:t>french</a:t>
            </a:r>
            <a:r>
              <a:rPr lang="en-GB" sz="1800" b="0" i="0" u="none" strike="noStrike">
                <a:solidFill>
                  <a:srgbClr val="525C65"/>
                </a:solidFill>
                <a:effectLst/>
                <a:latin typeface="Arial" panose="020B0604020202020204" pitchFamily="34" charset="0"/>
              </a:rPr>
              <a:t>.</a:t>
            </a:r>
            <a:endParaRPr lang="en-GB" b="0">
              <a:effectLst/>
            </a:endParaRPr>
          </a:p>
          <a:p>
            <a:br>
              <a:rPr lang="en-GB"/>
            </a:br>
            <a:endParaRPr lang="en-GB"/>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a:t>
            </a:fld>
            <a:endParaRPr lang="en-GB"/>
          </a:p>
        </p:txBody>
      </p:sp>
    </p:spTree>
    <p:extLst>
      <p:ext uri="{BB962C8B-B14F-4D97-AF65-F5344CB8AC3E}">
        <p14:creationId xmlns:p14="http://schemas.microsoft.com/office/powerpoint/2010/main" val="240190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a:p>
            <a:r>
              <a:rPr lang="en-US" err="1"/>
              <a:t>Montrer</a:t>
            </a:r>
            <a:r>
              <a:rPr lang="en-US"/>
              <a:t> les </a:t>
            </a:r>
            <a:r>
              <a:rPr lang="en-US" err="1"/>
              <a:t>différents</a:t>
            </a:r>
            <a:r>
              <a:rPr lang="en-US"/>
              <a:t> types de </a:t>
            </a:r>
            <a:r>
              <a:rPr lang="en-US" err="1"/>
              <a:t>données</a:t>
            </a:r>
            <a:r>
              <a:rPr lang="en-US"/>
              <a:t> </a:t>
            </a:r>
            <a:r>
              <a:rPr lang="en-US" err="1"/>
              <a:t>recus</a:t>
            </a:r>
            <a:r>
              <a:rPr lang="en-US"/>
              <a:t> (camera, lidar, ultrasonic sensors, rpm)</a:t>
            </a:r>
          </a:p>
          <a:p>
            <a:endParaRPr lang="en-US"/>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13</a:t>
            </a:fld>
            <a:endParaRPr lang="en-GB"/>
          </a:p>
        </p:txBody>
      </p:sp>
    </p:spTree>
    <p:extLst>
      <p:ext uri="{BB962C8B-B14F-4D97-AF65-F5344CB8AC3E}">
        <p14:creationId xmlns:p14="http://schemas.microsoft.com/office/powerpoint/2010/main" val="4055739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a:p>
            <a:r>
              <a:rPr lang="en-US" err="1"/>
              <a:t>Montrer</a:t>
            </a:r>
            <a:r>
              <a:rPr lang="en-US"/>
              <a:t> les </a:t>
            </a:r>
            <a:r>
              <a:rPr lang="en-US" err="1"/>
              <a:t>différents</a:t>
            </a:r>
            <a:r>
              <a:rPr lang="en-US"/>
              <a:t> types de </a:t>
            </a:r>
            <a:r>
              <a:rPr lang="en-US" err="1"/>
              <a:t>données</a:t>
            </a:r>
            <a:r>
              <a:rPr lang="en-US"/>
              <a:t> </a:t>
            </a:r>
            <a:r>
              <a:rPr lang="en-US" err="1"/>
              <a:t>recus</a:t>
            </a:r>
            <a:r>
              <a:rPr lang="en-US"/>
              <a:t> (camera, lidar, ultrasonic sensors, rpm)</a:t>
            </a:r>
          </a:p>
          <a:p>
            <a:endParaRPr lang="en-US"/>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14</a:t>
            </a:fld>
            <a:endParaRPr lang="en-GB"/>
          </a:p>
        </p:txBody>
      </p:sp>
    </p:spTree>
    <p:extLst>
      <p:ext uri="{BB962C8B-B14F-4D97-AF65-F5344CB8AC3E}">
        <p14:creationId xmlns:p14="http://schemas.microsoft.com/office/powerpoint/2010/main" val="366119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a:p>
            <a:r>
              <a:rPr lang="en-US" err="1"/>
              <a:t>Montrer</a:t>
            </a:r>
            <a:r>
              <a:rPr lang="en-US"/>
              <a:t> les </a:t>
            </a:r>
            <a:r>
              <a:rPr lang="en-US" err="1"/>
              <a:t>différents</a:t>
            </a:r>
            <a:r>
              <a:rPr lang="en-US"/>
              <a:t> types de </a:t>
            </a:r>
            <a:r>
              <a:rPr lang="en-US" err="1"/>
              <a:t>données</a:t>
            </a:r>
            <a:r>
              <a:rPr lang="en-US"/>
              <a:t> </a:t>
            </a:r>
            <a:r>
              <a:rPr lang="en-US" err="1"/>
              <a:t>recus</a:t>
            </a:r>
            <a:r>
              <a:rPr lang="en-US"/>
              <a:t> (camera, lidar, ultrasonic sensors, rpm)</a:t>
            </a:r>
          </a:p>
          <a:p>
            <a:endParaRPr lang="en-US"/>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15</a:t>
            </a:fld>
            <a:endParaRPr lang="en-GB"/>
          </a:p>
        </p:txBody>
      </p:sp>
    </p:spTree>
    <p:extLst>
      <p:ext uri="{BB962C8B-B14F-4D97-AF65-F5344CB8AC3E}">
        <p14:creationId xmlns:p14="http://schemas.microsoft.com/office/powerpoint/2010/main" val="3761836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16</a:t>
            </a:fld>
            <a:endParaRPr lang="en-GB"/>
          </a:p>
        </p:txBody>
      </p:sp>
    </p:spTree>
    <p:extLst>
      <p:ext uri="{BB962C8B-B14F-4D97-AF65-F5344CB8AC3E}">
        <p14:creationId xmlns:p14="http://schemas.microsoft.com/office/powerpoint/2010/main" val="2262505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a:p>
            <a:endParaRPr lang="en-US"/>
          </a:p>
          <a:p>
            <a:r>
              <a:rPr lang="en-US"/>
              <a:t>Yolo You only look once</a:t>
            </a:r>
          </a:p>
          <a:p>
            <a:r>
              <a:rPr lang="en-US"/>
              <a:t>One stage, do not have the region </a:t>
            </a:r>
            <a:r>
              <a:rPr lang="en-US" err="1"/>
              <a:t>proprosal</a:t>
            </a:r>
            <a:endParaRPr lang="en-US"/>
          </a:p>
          <a:p>
            <a:endParaRPr lang="en-US"/>
          </a:p>
          <a:p>
            <a:r>
              <a:rPr lang="en-US" sz="1200" kern="1200">
                <a:solidFill>
                  <a:schemeClr val="tx1"/>
                </a:solidFill>
                <a:latin typeface="+mn-lt"/>
                <a:ea typeface="+mn-ea"/>
                <a:cs typeface="+mn-cs"/>
              </a:rPr>
              <a:t>RCNN </a:t>
            </a:r>
            <a:r>
              <a:rPr lang="en-GB" sz="1200" kern="1200">
                <a:solidFill>
                  <a:schemeClr val="tx1"/>
                </a:solidFill>
                <a:latin typeface="+mn-lt"/>
                <a:ea typeface="+mn-ea"/>
                <a:cs typeface="+mn-cs"/>
              </a:rPr>
              <a:t>Region-Based CNN (RCNN)</a:t>
            </a:r>
          </a:p>
          <a:p>
            <a:r>
              <a:rPr lang="en-GB" sz="1200" kern="1200">
                <a:solidFill>
                  <a:schemeClr val="tx1"/>
                </a:solidFill>
                <a:latin typeface="+mn-lt"/>
                <a:ea typeface="+mn-ea"/>
                <a:cs typeface="+mn-cs"/>
              </a:rPr>
              <a:t>Region proposal takes too much time un Faster RCNN</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17</a:t>
            </a:fld>
            <a:endParaRPr lang="en-GB"/>
          </a:p>
        </p:txBody>
      </p:sp>
    </p:spTree>
    <p:extLst>
      <p:ext uri="{BB962C8B-B14F-4D97-AF65-F5344CB8AC3E}">
        <p14:creationId xmlns:p14="http://schemas.microsoft.com/office/powerpoint/2010/main" val="95060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18</a:t>
            </a:fld>
            <a:endParaRPr lang="en-GB"/>
          </a:p>
        </p:txBody>
      </p:sp>
    </p:spTree>
    <p:extLst>
      <p:ext uri="{BB962C8B-B14F-4D97-AF65-F5344CB8AC3E}">
        <p14:creationId xmlns:p14="http://schemas.microsoft.com/office/powerpoint/2010/main" val="686307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19</a:t>
            </a:fld>
            <a:endParaRPr lang="en-GB"/>
          </a:p>
        </p:txBody>
      </p:sp>
    </p:spTree>
    <p:extLst>
      <p:ext uri="{BB962C8B-B14F-4D97-AF65-F5344CB8AC3E}">
        <p14:creationId xmlns:p14="http://schemas.microsoft.com/office/powerpoint/2010/main" val="1039705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20</a:t>
            </a:fld>
            <a:endParaRPr lang="en-GB"/>
          </a:p>
        </p:txBody>
      </p:sp>
    </p:spTree>
    <p:extLst>
      <p:ext uri="{BB962C8B-B14F-4D97-AF65-F5344CB8AC3E}">
        <p14:creationId xmlns:p14="http://schemas.microsoft.com/office/powerpoint/2010/main" val="4261471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Luiz</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21</a:t>
            </a:fld>
            <a:endParaRPr lang="en-GB"/>
          </a:p>
        </p:txBody>
      </p:sp>
    </p:spTree>
    <p:extLst>
      <p:ext uri="{BB962C8B-B14F-4D97-AF65-F5344CB8AC3E}">
        <p14:creationId xmlns:p14="http://schemas.microsoft.com/office/powerpoint/2010/main" val="1808238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22</a:t>
            </a:fld>
            <a:endParaRPr lang="en-GB"/>
          </a:p>
        </p:txBody>
      </p:sp>
    </p:spTree>
    <p:extLst>
      <p:ext uri="{BB962C8B-B14F-4D97-AF65-F5344CB8AC3E}">
        <p14:creationId xmlns:p14="http://schemas.microsoft.com/office/powerpoint/2010/main" val="185977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3</a:t>
            </a:fld>
            <a:endParaRPr lang="en-GB"/>
          </a:p>
        </p:txBody>
      </p:sp>
    </p:spTree>
    <p:extLst>
      <p:ext uri="{BB962C8B-B14F-4D97-AF65-F5344CB8AC3E}">
        <p14:creationId xmlns:p14="http://schemas.microsoft.com/office/powerpoint/2010/main" val="4180131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The objectives of sprint 2 are focus on detection. </a:t>
            </a:r>
          </a:p>
          <a:p>
            <a:r>
              <a:rPr lang="en-US">
                <a:cs typeface="Calibri"/>
              </a:rPr>
              <a:t>At the end of the sprint the car will be able to detect obstacle on the road with ultrasonic sensors and AI intelligence will detect road sign on the side. </a:t>
            </a:r>
          </a:p>
          <a:p>
            <a:r>
              <a:rPr lang="en-US">
                <a:cs typeface="Calibri"/>
              </a:rPr>
              <a:t>We decide to divide the following weeks into 3 different user story to achieve all theses objectives</a:t>
            </a:r>
          </a:p>
        </p:txBody>
      </p:sp>
      <p:sp>
        <p:nvSpPr>
          <p:cNvPr id="4" name="Espace réservé du numéro de diapositive 3"/>
          <p:cNvSpPr>
            <a:spLocks noGrp="1"/>
          </p:cNvSpPr>
          <p:nvPr>
            <p:ph type="sldNum" sz="quarter" idx="5"/>
          </p:nvPr>
        </p:nvSpPr>
        <p:spPr/>
        <p:txBody>
          <a:bodyPr/>
          <a:lstStyle/>
          <a:p>
            <a:fld id="{EC796207-289B-4C8D-8D3C-A4A987DF982F}" type="slidenum">
              <a:rPr lang="fr-FR"/>
              <a:t>23</a:t>
            </a:fld>
            <a:endParaRPr lang="fr-FR"/>
          </a:p>
        </p:txBody>
      </p:sp>
    </p:spTree>
    <p:extLst>
      <p:ext uri="{BB962C8B-B14F-4D97-AF65-F5344CB8AC3E}">
        <p14:creationId xmlns:p14="http://schemas.microsoft.com/office/powerpoint/2010/main" val="268622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latin typeface="Segoe UI"/>
                <a:cs typeface="Segoe UI"/>
              </a:rPr>
              <a:t>The first user story is to be able to detect road sign on the side of the road. To achieve that, we have to build a road sign dataset. We can find dataset already created by someone else or create ourself if we can't find something good enough to use it in our case. This dataset is necessary to train AI intelligence after and recognize road sign. When our AI model will perform as we wanted, we will be able to detect road sign on the side to the road. To simulate that, we will put a road sign on the path of the car and check if the correct data are posted. </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24</a:t>
            </a:fld>
            <a:endParaRPr lang="en-GB"/>
          </a:p>
        </p:txBody>
      </p:sp>
    </p:spTree>
    <p:extLst>
      <p:ext uri="{BB962C8B-B14F-4D97-AF65-F5344CB8AC3E}">
        <p14:creationId xmlns:p14="http://schemas.microsoft.com/office/powerpoint/2010/main" val="4476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latin typeface="Segoe UI"/>
                <a:cs typeface="Segoe UI"/>
              </a:rPr>
              <a:t>Sara</a:t>
            </a:r>
          </a:p>
          <a:p>
            <a:r>
              <a:rPr lang="en-US" sz="1800">
                <a:latin typeface="Segoe UI"/>
                <a:cs typeface="Segoe UI"/>
              </a:rPr>
              <a:t>The second user story is following step. Indeed, we will adapt the behavior of the car with the detection of the road sign. So, when a road sign is detected on the road, we have to manage the speed control of the car. The car will have to pass to full speed in half speed after the detection. We have also to calculate the response time of the car to be sure all the operational requirements are respected. In this case, the car have to slow down completely in less than 2 meters. To simulate, we will test the behavior of the car after the test of detection I explained you on the previous user story. So we will detect a road sign on the side if the road and we will observe the behavior of the car which have to slow down after the detection. </a:t>
            </a:r>
            <a:endParaRPr lang="en-US">
              <a:cs typeface="Calibri"/>
            </a:endParaRP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25</a:t>
            </a:fld>
            <a:endParaRPr lang="en-GB"/>
          </a:p>
        </p:txBody>
      </p:sp>
    </p:spTree>
    <p:extLst>
      <p:ext uri="{BB962C8B-B14F-4D97-AF65-F5344CB8AC3E}">
        <p14:creationId xmlns:p14="http://schemas.microsoft.com/office/powerpoint/2010/main" val="2330127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latin typeface="Segoe UI"/>
                <a:cs typeface="Segoe UI"/>
              </a:rPr>
              <a:t>Sara</a:t>
            </a:r>
          </a:p>
          <a:p>
            <a:r>
              <a:rPr lang="en-US" sz="1800">
                <a:latin typeface="Segoe UI"/>
                <a:cs typeface="Segoe UI"/>
              </a:rPr>
              <a:t>The last user story will be implement in the same time of the AI detection. Using ultrasonic detection, the car have to detect obstacle on the road. To be able to do that, we will have to read data from these sensors, interpret these and stop the car when an obstacle is detected. We have also to calculate response time to be sure all the operational requirement are respected and to be sure there are no chance for a pedestrian to be hurt by the car. To simulate this user story, we will put  one of the team member on the road of the car and observe the behavior of the car which as to stop before to reach the person.  </a:t>
            </a:r>
          </a:p>
          <a:p>
            <a:r>
              <a:rPr lang="en-US" sz="1800">
                <a:latin typeface="Segoe UI"/>
                <a:cs typeface="Segoe UI"/>
              </a:rPr>
              <a:t>We choose to </a:t>
            </a:r>
            <a:r>
              <a:rPr lang="en-US" sz="1800" err="1">
                <a:latin typeface="Segoe UI"/>
                <a:cs typeface="Segoe UI"/>
              </a:rPr>
              <a:t>divid</a:t>
            </a:r>
            <a:r>
              <a:rPr lang="en-US" sz="1800">
                <a:latin typeface="Segoe UI"/>
                <a:cs typeface="Segoe UI"/>
              </a:rPr>
              <a:t> tasks of the sprint in two groups of there. Luiz, Me and Achraf will </a:t>
            </a:r>
            <a:r>
              <a:rPr lang="en-US" sz="1800" err="1">
                <a:latin typeface="Segoe UI"/>
                <a:cs typeface="Segoe UI"/>
              </a:rPr>
              <a:t>mork</a:t>
            </a:r>
            <a:r>
              <a:rPr lang="en-US" sz="1800">
                <a:latin typeface="Segoe UI"/>
                <a:cs typeface="Segoe UI"/>
              </a:rPr>
              <a:t> on the AI detection and Lea Emeline and Yuchen on ultrasonic detection. </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26</a:t>
            </a:fld>
            <a:endParaRPr lang="en-GB"/>
          </a:p>
        </p:txBody>
      </p:sp>
    </p:spTree>
    <p:extLst>
      <p:ext uri="{BB962C8B-B14F-4D97-AF65-F5344CB8AC3E}">
        <p14:creationId xmlns:p14="http://schemas.microsoft.com/office/powerpoint/2010/main" val="305069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To sum up, first sprint was focus on the move automatization of the car. Even if we struggle to move the car in the straight line and we make time to understand how the hardware and software of the car, we can say that we succeed to achieve all of the user story we planed. So we can start the second sprint and focus on the object detection by AI intelligence and ultrasonic sensors.  </a:t>
            </a:r>
          </a:p>
          <a:p>
            <a:endParaRPr lang="en-US"/>
          </a:p>
          <a:p>
            <a:endParaRPr lang="en-US">
              <a:cs typeface="Calibri"/>
            </a:endParaRPr>
          </a:p>
        </p:txBody>
      </p:sp>
      <p:sp>
        <p:nvSpPr>
          <p:cNvPr id="4" name="Espace réservé du numéro de diapositive 3"/>
          <p:cNvSpPr>
            <a:spLocks noGrp="1"/>
          </p:cNvSpPr>
          <p:nvPr>
            <p:ph type="sldNum" sz="quarter" idx="5"/>
          </p:nvPr>
        </p:nvSpPr>
        <p:spPr/>
        <p:txBody>
          <a:bodyPr/>
          <a:lstStyle/>
          <a:p>
            <a:fld id="{EC796207-289B-4C8D-8D3C-A4A987DF982F}" type="slidenum">
              <a:rPr lang="fr-FR"/>
              <a:t>28</a:t>
            </a:fld>
            <a:endParaRPr lang="fr-FR"/>
          </a:p>
        </p:txBody>
      </p:sp>
    </p:spTree>
    <p:extLst>
      <p:ext uri="{BB962C8B-B14F-4D97-AF65-F5344CB8AC3E}">
        <p14:creationId xmlns:p14="http://schemas.microsoft.com/office/powerpoint/2010/main" val="4236423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Sara </a:t>
            </a:r>
          </a:p>
          <a:p>
            <a:r>
              <a:rPr lang="en-US">
                <a:cs typeface="Calibri"/>
              </a:rPr>
              <a:t>Your opinion of this first sprint.  </a:t>
            </a:r>
          </a:p>
          <a:p>
            <a:endParaRPr lang="en-US">
              <a:cs typeface="Calibri"/>
            </a:endParaRPr>
          </a:p>
        </p:txBody>
      </p:sp>
      <p:sp>
        <p:nvSpPr>
          <p:cNvPr id="4" name="Espace réservé du numéro de diapositive 3"/>
          <p:cNvSpPr>
            <a:spLocks noGrp="1"/>
          </p:cNvSpPr>
          <p:nvPr>
            <p:ph type="sldNum" sz="quarter" idx="5"/>
          </p:nvPr>
        </p:nvSpPr>
        <p:spPr/>
        <p:txBody>
          <a:bodyPr/>
          <a:lstStyle/>
          <a:p>
            <a:fld id="{EC796207-289B-4C8D-8D3C-A4A987DF982F}" type="slidenum">
              <a:rPr lang="fr-FR"/>
              <a:t>29</a:t>
            </a:fld>
            <a:endParaRPr lang="fr-FR"/>
          </a:p>
        </p:txBody>
      </p:sp>
    </p:spTree>
    <p:extLst>
      <p:ext uri="{BB962C8B-B14F-4D97-AF65-F5344CB8AC3E}">
        <p14:creationId xmlns:p14="http://schemas.microsoft.com/office/powerpoint/2010/main" val="66928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2200"/>
              </a:spcAft>
            </a:pPr>
            <a:r>
              <a:rPr lang="en-GB" sz="1800" b="0" i="0" u="none" strike="noStrike">
                <a:solidFill>
                  <a:srgbClr val="525C65"/>
                </a:solidFill>
                <a:effectLst/>
                <a:latin typeface="Arial" panose="020B0604020202020204" pitchFamily="34" charset="0"/>
              </a:rPr>
              <a:t>During sprint 0, we presented operational requirements we had extrapolated from a real car. During the first sprint, we started by testing these requirements with our car. The first thing we quickly realized was our car had a fast reaction time. Based on this, we reworked our requirements. We decided the car should be able to go from full speed to unmoving in less than 1 meter, and halves its speed within only 50 </a:t>
            </a:r>
            <a:r>
              <a:rPr lang="en-GB" sz="1800" b="0" i="0" u="none" strike="noStrike" err="1">
                <a:solidFill>
                  <a:srgbClr val="525C65"/>
                </a:solidFill>
                <a:effectLst/>
                <a:latin typeface="Arial" panose="020B0604020202020204" pitchFamily="34" charset="0"/>
              </a:rPr>
              <a:t>centimeters</a:t>
            </a:r>
            <a:r>
              <a:rPr lang="en-GB" sz="1800" b="0" i="0" u="none" strike="noStrike">
                <a:solidFill>
                  <a:srgbClr val="525C65"/>
                </a:solidFill>
                <a:effectLst/>
                <a:latin typeface="Arial" panose="020B0604020202020204" pitchFamily="34" charset="0"/>
              </a:rPr>
              <a:t>.</a:t>
            </a:r>
          </a:p>
          <a:p>
            <a:pPr rtl="0">
              <a:spcBef>
                <a:spcPts val="0"/>
              </a:spcBef>
              <a:spcAft>
                <a:spcPts val="2200"/>
              </a:spcAft>
            </a:pPr>
            <a:r>
              <a:rPr lang="en-GB" sz="1800" b="0" i="0" u="none" strike="noStrike">
                <a:solidFill>
                  <a:srgbClr val="525C65"/>
                </a:solidFill>
                <a:effectLst/>
                <a:latin typeface="Arial" panose="020B0604020202020204" pitchFamily="34" charset="0"/>
              </a:rPr>
              <a:t>The same way, we looked at our different sensors to have an idea of their precision. After looking at the Ultrasonic sensors at the front of the car we decided the car should be able to detect obstacles on a 5 meters radius on the front of car</a:t>
            </a:r>
            <a:endParaRPr lang="en-GB"/>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6</a:t>
            </a:fld>
            <a:endParaRPr lang="en-GB"/>
          </a:p>
        </p:txBody>
      </p:sp>
    </p:spTree>
    <p:extLst>
      <p:ext uri="{BB962C8B-B14F-4D97-AF65-F5344CB8AC3E}">
        <p14:creationId xmlns:p14="http://schemas.microsoft.com/office/powerpoint/2010/main" val="197706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Our first User Story </a:t>
            </a:r>
            <a:r>
              <a:rPr lang="fr-FR" err="1"/>
              <a:t>was</a:t>
            </a:r>
            <a:r>
              <a:rPr lang="fr-FR"/>
              <a:t> for the car to </a:t>
            </a:r>
            <a:r>
              <a:rPr lang="fr-FR" err="1"/>
              <a:t>keep</a:t>
            </a:r>
            <a:r>
              <a:rPr lang="fr-FR"/>
              <a:t> a straight </a:t>
            </a:r>
            <a:r>
              <a:rPr lang="fr-FR" err="1"/>
              <a:t>trajectory</a:t>
            </a:r>
            <a:r>
              <a:rPr lang="fr-FR"/>
              <a:t>. To do </a:t>
            </a:r>
            <a:r>
              <a:rPr lang="fr-FR" err="1"/>
              <a:t>so</a:t>
            </a:r>
            <a:r>
              <a:rPr lang="fr-FR"/>
              <a:t>, </a:t>
            </a:r>
            <a:r>
              <a:rPr lang="fr-FR" err="1"/>
              <a:t>we</a:t>
            </a:r>
            <a:r>
              <a:rPr lang="fr-FR"/>
              <a:t> </a:t>
            </a:r>
            <a:r>
              <a:rPr lang="fr-FR" err="1"/>
              <a:t>had</a:t>
            </a:r>
            <a:r>
              <a:rPr lang="fr-FR"/>
              <a:t> to </a:t>
            </a:r>
            <a:r>
              <a:rPr lang="fr-FR" err="1"/>
              <a:t>learn</a:t>
            </a:r>
            <a:r>
              <a:rPr lang="fr-FR"/>
              <a:t> how ROS2 </a:t>
            </a:r>
            <a:r>
              <a:rPr lang="fr-FR" err="1"/>
              <a:t>works</a:t>
            </a:r>
            <a:r>
              <a:rPr lang="fr-FR"/>
              <a:t> and </a:t>
            </a:r>
            <a:r>
              <a:rPr lang="fr-FR" err="1"/>
              <a:t>we</a:t>
            </a:r>
            <a:r>
              <a:rPr lang="fr-FR"/>
              <a:t> all </a:t>
            </a:r>
            <a:r>
              <a:rPr lang="fr-FR" err="1"/>
              <a:t>studied</a:t>
            </a:r>
            <a:r>
              <a:rPr lang="fr-FR"/>
              <a:t> the online </a:t>
            </a:r>
            <a:r>
              <a:rPr lang="fr-FR" err="1"/>
              <a:t>tutorials</a:t>
            </a:r>
            <a:r>
              <a:rPr lang="fr-FR"/>
              <a:t>. </a:t>
            </a:r>
          </a:p>
          <a:p>
            <a:r>
              <a:rPr lang="fr-FR" altLang="zh-CN"/>
              <a:t>First </a:t>
            </a:r>
            <a:r>
              <a:rPr lang="fr-FR" altLang="zh-CN" err="1"/>
              <a:t>thing</a:t>
            </a:r>
            <a:r>
              <a:rPr lang="fr-FR" altLang="zh-CN"/>
              <a:t> first, </a:t>
            </a:r>
            <a:r>
              <a:rPr lang="fr-FR" altLang="zh-CN" err="1"/>
              <a:t>we</a:t>
            </a:r>
            <a:r>
              <a:rPr lang="fr-FR" altLang="zh-CN"/>
              <a:t> </a:t>
            </a:r>
            <a:r>
              <a:rPr lang="fr-FR" altLang="zh-CN" err="1"/>
              <a:t>had</a:t>
            </a:r>
            <a:r>
              <a:rPr lang="fr-FR" altLang="zh-CN"/>
              <a:t> to </a:t>
            </a:r>
            <a:r>
              <a:rPr lang="fr-FR" altLang="zh-CN" err="1"/>
              <a:t>communicate</a:t>
            </a:r>
            <a:r>
              <a:rPr lang="fr-FR" altLang="zh-CN"/>
              <a:t> </a:t>
            </a:r>
            <a:r>
              <a:rPr lang="fr-FR" altLang="zh-CN" err="1"/>
              <a:t>with</a:t>
            </a:r>
            <a:r>
              <a:rPr lang="fr-FR" altLang="zh-CN"/>
              <a:t> the car </a:t>
            </a:r>
            <a:r>
              <a:rPr lang="fr-FR" altLang="zh-CN" err="1"/>
              <a:t>wheels</a:t>
            </a:r>
            <a:r>
              <a:rPr lang="fr-FR" altLang="zh-CN"/>
              <a:t>. It </a:t>
            </a:r>
            <a:r>
              <a:rPr lang="fr-FR" altLang="zh-CN" err="1"/>
              <a:t>had</a:t>
            </a:r>
            <a:r>
              <a:rPr lang="fr-FR" altLang="zh-CN"/>
              <a:t> been </a:t>
            </a:r>
            <a:r>
              <a:rPr lang="fr-FR" altLang="zh-CN" err="1"/>
              <a:t>coded</a:t>
            </a:r>
            <a:r>
              <a:rPr lang="fr-FR" altLang="zh-CN"/>
              <a:t> </a:t>
            </a:r>
            <a:r>
              <a:rPr lang="fr-FR" altLang="zh-CN" err="1"/>
              <a:t>previously</a:t>
            </a:r>
            <a:r>
              <a:rPr lang="fr-FR" altLang="zh-CN"/>
              <a:t>, and </a:t>
            </a:r>
            <a:r>
              <a:rPr lang="fr-FR" altLang="zh-CN" err="1"/>
              <a:t>based</a:t>
            </a:r>
            <a:r>
              <a:rPr lang="fr-FR" altLang="zh-CN"/>
              <a:t> on </a:t>
            </a:r>
            <a:r>
              <a:rPr lang="fr-FR" altLang="zh-CN" err="1"/>
              <a:t>it</a:t>
            </a:r>
            <a:r>
              <a:rPr lang="fr-FR" altLang="zh-CN"/>
              <a:t> </a:t>
            </a:r>
            <a:r>
              <a:rPr lang="fr-FR" altLang="zh-CN" err="1"/>
              <a:t>we</a:t>
            </a:r>
            <a:r>
              <a:rPr lang="fr-FR" altLang="zh-CN"/>
              <a:t> </a:t>
            </a:r>
            <a:r>
              <a:rPr lang="fr-FR" altLang="zh-CN" err="1"/>
              <a:t>used</a:t>
            </a:r>
            <a:r>
              <a:rPr lang="fr-FR" altLang="zh-CN"/>
              <a:t> an </a:t>
            </a:r>
            <a:r>
              <a:rPr lang="fr-FR" altLang="zh-CN" err="1"/>
              <a:t>already</a:t>
            </a:r>
            <a:r>
              <a:rPr lang="fr-FR" altLang="zh-CN"/>
              <a:t> </a:t>
            </a:r>
            <a:r>
              <a:rPr lang="fr-FR" altLang="zh-CN" err="1"/>
              <a:t>defined</a:t>
            </a:r>
            <a:r>
              <a:rPr lang="fr-FR" altLang="zh-CN"/>
              <a:t> PWM. The main </a:t>
            </a:r>
            <a:r>
              <a:rPr lang="fr-FR" altLang="zh-CN" err="1"/>
              <a:t>difficulty</a:t>
            </a:r>
            <a:r>
              <a:rPr lang="fr-FR" altLang="zh-CN"/>
              <a:t> of </a:t>
            </a:r>
            <a:r>
              <a:rPr lang="fr-FR" altLang="zh-CN" err="1"/>
              <a:t>this</a:t>
            </a:r>
            <a:r>
              <a:rPr lang="fr-FR" altLang="zh-CN"/>
              <a:t> user story </a:t>
            </a:r>
            <a:r>
              <a:rPr lang="fr-FR" altLang="zh-CN" err="1"/>
              <a:t>was</a:t>
            </a:r>
            <a:r>
              <a:rPr lang="fr-FR" altLang="zh-CN"/>
              <a:t> to </a:t>
            </a:r>
            <a:r>
              <a:rPr lang="fr-FR" altLang="zh-CN" err="1"/>
              <a:t>retrain</a:t>
            </a:r>
            <a:r>
              <a:rPr lang="fr-FR" altLang="zh-CN"/>
              <a:t> the car drift.</a:t>
            </a:r>
            <a:endParaRPr lang="zh-CN" altLang="en-US"/>
          </a:p>
          <a:p>
            <a:br>
              <a:rPr lang="en-US"/>
            </a:br>
            <a:br>
              <a:rPr lang="en-US"/>
            </a:br>
            <a:endParaRPr lang="en-US"/>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7</a:t>
            </a:fld>
            <a:endParaRPr lang="en-GB"/>
          </a:p>
        </p:txBody>
      </p:sp>
    </p:spTree>
    <p:extLst>
      <p:ext uri="{BB962C8B-B14F-4D97-AF65-F5344CB8AC3E}">
        <p14:creationId xmlns:p14="http://schemas.microsoft.com/office/powerpoint/2010/main" val="36714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Like we were expecting, sending the same PWM to each wheel’s motor didn’t worked because there is a small difference between these motors meaning a wheel is turning slightly faster than the other and creating a drift. To solve this we used a closed loop control system. The first difficulty we encountered while doing this came from the sensors measuring the speed of each wheel. They were updating the value every 100ms and due to the delay our loop had stability issues, meaning the car wheels were turning pretty irregularly. Thanks to Alexis, who changed the communication time with the sensors from 100ms to 5ms, this problem was solved.</a:t>
            </a:r>
          </a:p>
          <a:p>
            <a:r>
              <a:rPr lang="en-US"/>
              <a:t>However, our car still not following a straight trajectory, even though the wheel speed was pretty regular. We realized there was a small play in the wheel’s mechanism meaning the car wheels were not perfectly aligned, even after calibration, and we have to align them manually and it doesn’t work everytime. Right now, we haven’t completely solved this issue, and we will work on using different sensors, such as the IMU and the GPS, to ensure a straight trajectory later on.</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8</a:t>
            </a:fld>
            <a:endParaRPr lang="en-GB"/>
          </a:p>
        </p:txBody>
      </p:sp>
    </p:spTree>
    <p:extLst>
      <p:ext uri="{BB962C8B-B14F-4D97-AF65-F5344CB8AC3E}">
        <p14:creationId xmlns:p14="http://schemas.microsoft.com/office/powerpoint/2010/main" val="370129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Our second user story was for the car to accelerate and decelerate. We first tested the maximum speed of the car, which was around 2km/h, way less than what we expected. We also </a:t>
            </a:r>
            <a:r>
              <a:rPr lang="en-US" err="1"/>
              <a:t>realised</a:t>
            </a:r>
            <a:r>
              <a:rPr lang="en-US"/>
              <a:t> the response time was really fast, like I said earlier. Finally, to have a smooth speed change, we use a ramp at the start so that the car doesn’t directly go from unmoving to full speed for example</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9</a:t>
            </a:fld>
            <a:endParaRPr lang="en-GB"/>
          </a:p>
        </p:txBody>
      </p:sp>
    </p:spTree>
    <p:extLst>
      <p:ext uri="{BB962C8B-B14F-4D97-AF65-F5344CB8AC3E}">
        <p14:creationId xmlns:p14="http://schemas.microsoft.com/office/powerpoint/2010/main" val="111077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10</a:t>
            </a:fld>
            <a:endParaRPr lang="en-GB"/>
          </a:p>
        </p:txBody>
      </p:sp>
    </p:spTree>
    <p:extLst>
      <p:ext uri="{BB962C8B-B14F-4D97-AF65-F5344CB8AC3E}">
        <p14:creationId xmlns:p14="http://schemas.microsoft.com/office/powerpoint/2010/main" val="36445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a:p>
            <a:r>
              <a:rPr lang="en-US" err="1"/>
              <a:t>Expliquer</a:t>
            </a:r>
            <a:r>
              <a:rPr lang="en-US"/>
              <a:t> que </a:t>
            </a:r>
            <a:r>
              <a:rPr lang="en-US" err="1"/>
              <a:t>c’était</a:t>
            </a:r>
            <a:r>
              <a:rPr lang="en-US"/>
              <a:t> </a:t>
            </a:r>
            <a:r>
              <a:rPr lang="en-US" err="1"/>
              <a:t>rapide</a:t>
            </a:r>
            <a:r>
              <a:rPr lang="en-US"/>
              <a:t> et </a:t>
            </a:r>
            <a:r>
              <a:rPr lang="en-US" err="1"/>
              <a:t>peu</a:t>
            </a:r>
            <a:r>
              <a:rPr lang="en-US"/>
              <a:t> </a:t>
            </a:r>
            <a:r>
              <a:rPr lang="en-US" err="1"/>
              <a:t>complexe</a:t>
            </a:r>
            <a:endParaRPr lang="en-US"/>
          </a:p>
          <a:p>
            <a:r>
              <a:rPr lang="en-US"/>
              <a:t>On a verifier que </a:t>
            </a:r>
            <a:r>
              <a:rPr lang="en-US" err="1"/>
              <a:t>tous</a:t>
            </a:r>
            <a:r>
              <a:rPr lang="en-US"/>
              <a:t> </a:t>
            </a:r>
            <a:r>
              <a:rPr lang="en-US" err="1"/>
              <a:t>nos</a:t>
            </a:r>
            <a:r>
              <a:rPr lang="en-US"/>
              <a:t> </a:t>
            </a:r>
            <a:r>
              <a:rPr lang="en-US" err="1"/>
              <a:t>capteurs</a:t>
            </a:r>
            <a:r>
              <a:rPr lang="en-US"/>
              <a:t> </a:t>
            </a:r>
            <a:r>
              <a:rPr lang="en-US" err="1"/>
              <a:t>marchent</a:t>
            </a:r>
            <a:endParaRPr lang="en-US"/>
          </a:p>
          <a:p>
            <a:r>
              <a:rPr lang="en-US" err="1"/>
              <a:t>Expliquer</a:t>
            </a:r>
            <a:r>
              <a:rPr lang="en-US"/>
              <a:t> </a:t>
            </a:r>
            <a:r>
              <a:rPr lang="en-US" err="1"/>
              <a:t>qu’on</a:t>
            </a:r>
            <a:r>
              <a:rPr lang="en-US"/>
              <a:t> ne </a:t>
            </a:r>
            <a:r>
              <a:rPr lang="en-US" err="1"/>
              <a:t>pense</a:t>
            </a:r>
            <a:r>
              <a:rPr lang="en-US"/>
              <a:t> pas </a:t>
            </a:r>
            <a:r>
              <a:rPr lang="en-US" err="1"/>
              <a:t>utiliser</a:t>
            </a:r>
            <a:r>
              <a:rPr lang="en-US"/>
              <a:t> le Lidar, </a:t>
            </a:r>
            <a:r>
              <a:rPr lang="en-US" err="1"/>
              <a:t>mais</a:t>
            </a:r>
            <a:r>
              <a:rPr lang="en-US"/>
              <a:t> </a:t>
            </a:r>
            <a:r>
              <a:rPr lang="en-US" err="1"/>
              <a:t>seulement</a:t>
            </a:r>
            <a:r>
              <a:rPr lang="en-US"/>
              <a:t> la camera et les ultrasonic sensors pour la detection </a:t>
            </a:r>
            <a:r>
              <a:rPr lang="en-US" err="1"/>
              <a:t>d’IMU</a:t>
            </a:r>
            <a:endParaRPr lang="en-US"/>
          </a:p>
          <a:p>
            <a:r>
              <a:rPr lang="en-US"/>
              <a:t>On </a:t>
            </a:r>
            <a:r>
              <a:rPr lang="en-US" err="1"/>
              <a:t>utiliseras</a:t>
            </a:r>
            <a:r>
              <a:rPr lang="en-US"/>
              <a:t> </a:t>
            </a:r>
            <a:r>
              <a:rPr lang="en-US" err="1"/>
              <a:t>peut-être</a:t>
            </a:r>
            <a:r>
              <a:rPr lang="en-US"/>
              <a:t> </a:t>
            </a:r>
            <a:r>
              <a:rPr lang="en-US" err="1"/>
              <a:t>l’IMU</a:t>
            </a:r>
            <a:r>
              <a:rPr lang="en-US"/>
              <a:t> </a:t>
            </a:r>
            <a:r>
              <a:rPr lang="en-US" err="1"/>
              <a:t>si</a:t>
            </a:r>
            <a:r>
              <a:rPr lang="en-US"/>
              <a:t> on a de </a:t>
            </a:r>
            <a:r>
              <a:rPr lang="en-US" err="1"/>
              <a:t>vrais</a:t>
            </a:r>
            <a:r>
              <a:rPr lang="en-US"/>
              <a:t> dos </a:t>
            </a:r>
            <a:r>
              <a:rPr lang="en-US" err="1"/>
              <a:t>d’âne</a:t>
            </a:r>
            <a:r>
              <a:rPr lang="en-US"/>
              <a:t> </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11</a:t>
            </a:fld>
            <a:endParaRPr lang="en-GB"/>
          </a:p>
        </p:txBody>
      </p:sp>
    </p:spTree>
    <p:extLst>
      <p:ext uri="{BB962C8B-B14F-4D97-AF65-F5344CB8AC3E}">
        <p14:creationId xmlns:p14="http://schemas.microsoft.com/office/powerpoint/2010/main" val="102820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Yuchen</a:t>
            </a:r>
          </a:p>
          <a:p>
            <a:r>
              <a:rPr lang="en-US" err="1"/>
              <a:t>Montrer</a:t>
            </a:r>
            <a:r>
              <a:rPr lang="en-US"/>
              <a:t> les </a:t>
            </a:r>
            <a:r>
              <a:rPr lang="en-US" err="1"/>
              <a:t>différents</a:t>
            </a:r>
            <a:r>
              <a:rPr lang="en-US"/>
              <a:t> types de </a:t>
            </a:r>
            <a:r>
              <a:rPr lang="en-US" err="1"/>
              <a:t>données</a:t>
            </a:r>
            <a:r>
              <a:rPr lang="en-US"/>
              <a:t> </a:t>
            </a:r>
            <a:r>
              <a:rPr lang="en-US" err="1"/>
              <a:t>recus</a:t>
            </a:r>
            <a:r>
              <a:rPr lang="en-US"/>
              <a:t> (camera, lidar, ultrasonic sensors, rpm)</a:t>
            </a:r>
          </a:p>
          <a:p>
            <a:endParaRPr lang="en-US"/>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12</a:t>
            </a:fld>
            <a:endParaRPr lang="en-GB"/>
          </a:p>
        </p:txBody>
      </p:sp>
    </p:spTree>
    <p:extLst>
      <p:ext uri="{BB962C8B-B14F-4D97-AF65-F5344CB8AC3E}">
        <p14:creationId xmlns:p14="http://schemas.microsoft.com/office/powerpoint/2010/main" val="41057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0E893-8709-485C-89EB-210B05FF83F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2851088-BC09-49CD-B54D-18E5F4970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4DDD14A-FC49-4D0C-B205-9090843B3C24}"/>
              </a:ext>
            </a:extLst>
          </p:cNvPr>
          <p:cNvSpPr>
            <a:spLocks noGrp="1"/>
          </p:cNvSpPr>
          <p:nvPr>
            <p:ph type="dt" sz="half" idx="10"/>
          </p:nvPr>
        </p:nvSpPr>
        <p:spPr/>
        <p:txBody>
          <a:bodyPr/>
          <a:lstStyle/>
          <a:p>
            <a:fld id="{ED38774B-75C6-43DC-92B0-0579571E6FF8}" type="datetime1">
              <a:rPr lang="fr-FR" smtClean="0"/>
              <a:t>12/01/2023</a:t>
            </a:fld>
            <a:endParaRPr lang="fr-FR"/>
          </a:p>
        </p:txBody>
      </p:sp>
      <p:sp>
        <p:nvSpPr>
          <p:cNvPr id="5" name="Espace réservé du pied de page 4">
            <a:extLst>
              <a:ext uri="{FF2B5EF4-FFF2-40B4-BE49-F238E27FC236}">
                <a16:creationId xmlns:a16="http://schemas.microsoft.com/office/drawing/2014/main" id="{7CF49A0D-24D4-4DB6-8BD0-BCB9F2D62F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EBBA2D-CA52-4190-9CE2-D30ECFC53A9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41163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14362-9731-4075-AEAC-F17A80EDB4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6988DA-CA9C-4FB0-BEA8-CAA319DEE0F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3A8C65-4343-4CE2-B41C-EF0139AD58E9}"/>
              </a:ext>
            </a:extLst>
          </p:cNvPr>
          <p:cNvSpPr>
            <a:spLocks noGrp="1"/>
          </p:cNvSpPr>
          <p:nvPr>
            <p:ph type="dt" sz="half" idx="10"/>
          </p:nvPr>
        </p:nvSpPr>
        <p:spPr/>
        <p:txBody>
          <a:bodyPr/>
          <a:lstStyle/>
          <a:p>
            <a:fld id="{94EB9FA8-DB32-47E0-950B-3B83AD017B13}" type="datetime1">
              <a:rPr lang="fr-FR" smtClean="0"/>
              <a:t>12/01/2023</a:t>
            </a:fld>
            <a:endParaRPr lang="fr-FR"/>
          </a:p>
        </p:txBody>
      </p:sp>
      <p:sp>
        <p:nvSpPr>
          <p:cNvPr id="5" name="Espace réservé du pied de page 4">
            <a:extLst>
              <a:ext uri="{FF2B5EF4-FFF2-40B4-BE49-F238E27FC236}">
                <a16:creationId xmlns:a16="http://schemas.microsoft.com/office/drawing/2014/main" id="{FB44A394-61A7-4266-A12B-1186EDE98E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AFFC11-2E58-405E-9189-F8DC2427CFE7}"/>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97993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9BD0FB-8279-47C3-8206-7DE34013E70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DB9A42-55B7-422F-AE91-F78BE059E7C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9865BE-B6E6-4189-86D9-02E675F9AE55}"/>
              </a:ext>
            </a:extLst>
          </p:cNvPr>
          <p:cNvSpPr>
            <a:spLocks noGrp="1"/>
          </p:cNvSpPr>
          <p:nvPr>
            <p:ph type="dt" sz="half" idx="10"/>
          </p:nvPr>
        </p:nvSpPr>
        <p:spPr/>
        <p:txBody>
          <a:bodyPr/>
          <a:lstStyle/>
          <a:p>
            <a:fld id="{5E5BE049-70F8-43D6-9EBA-4D3194B039DF}" type="datetime1">
              <a:rPr lang="fr-FR" smtClean="0"/>
              <a:t>12/01/2023</a:t>
            </a:fld>
            <a:endParaRPr lang="fr-FR"/>
          </a:p>
        </p:txBody>
      </p:sp>
      <p:sp>
        <p:nvSpPr>
          <p:cNvPr id="5" name="Espace réservé du pied de page 4">
            <a:extLst>
              <a:ext uri="{FF2B5EF4-FFF2-40B4-BE49-F238E27FC236}">
                <a16:creationId xmlns:a16="http://schemas.microsoft.com/office/drawing/2014/main" id="{67A9B02F-0C70-44F5-AA4C-23B298D701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7B1185-C7B8-48CD-97A2-9CFD0495F67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8596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59E7D-9387-47A6-AAFF-89329A3005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A391799-7F24-4323-81B6-4471F4EDA81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C46A31-B03F-424D-993B-6D578390E4BA}"/>
              </a:ext>
            </a:extLst>
          </p:cNvPr>
          <p:cNvSpPr>
            <a:spLocks noGrp="1"/>
          </p:cNvSpPr>
          <p:nvPr>
            <p:ph type="dt" sz="half" idx="10"/>
          </p:nvPr>
        </p:nvSpPr>
        <p:spPr/>
        <p:txBody>
          <a:bodyPr/>
          <a:lstStyle/>
          <a:p>
            <a:fld id="{E98275DA-0847-456A-8A16-DC9AEF9D550C}" type="datetime1">
              <a:rPr lang="fr-FR" smtClean="0"/>
              <a:t>12/01/2023</a:t>
            </a:fld>
            <a:endParaRPr lang="fr-FR"/>
          </a:p>
        </p:txBody>
      </p:sp>
      <p:sp>
        <p:nvSpPr>
          <p:cNvPr id="5" name="Espace réservé du pied de page 4">
            <a:extLst>
              <a:ext uri="{FF2B5EF4-FFF2-40B4-BE49-F238E27FC236}">
                <a16:creationId xmlns:a16="http://schemas.microsoft.com/office/drawing/2014/main" id="{582BA560-39C8-4259-9751-5DD3E260AF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74EE1A-4E3D-4A85-8A92-3E152D9E2A9D}"/>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82216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C58B8-A9B6-4151-915A-8AA2EA3F40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5379FFE-860A-486E-97F2-88D0DF132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56E668-86FB-44C4-94E3-F9536F2887FE}"/>
              </a:ext>
            </a:extLst>
          </p:cNvPr>
          <p:cNvSpPr>
            <a:spLocks noGrp="1"/>
          </p:cNvSpPr>
          <p:nvPr>
            <p:ph type="dt" sz="half" idx="10"/>
          </p:nvPr>
        </p:nvSpPr>
        <p:spPr/>
        <p:txBody>
          <a:bodyPr/>
          <a:lstStyle/>
          <a:p>
            <a:fld id="{A6DF2469-6ACD-4ADE-8F34-0A9B47CCFF3F}" type="datetime1">
              <a:rPr lang="fr-FR" smtClean="0"/>
              <a:t>12/01/2023</a:t>
            </a:fld>
            <a:endParaRPr lang="fr-FR"/>
          </a:p>
        </p:txBody>
      </p:sp>
      <p:sp>
        <p:nvSpPr>
          <p:cNvPr id="5" name="Espace réservé du pied de page 4">
            <a:extLst>
              <a:ext uri="{FF2B5EF4-FFF2-40B4-BE49-F238E27FC236}">
                <a16:creationId xmlns:a16="http://schemas.microsoft.com/office/drawing/2014/main" id="{2D8DDD8F-906E-41B2-84AB-4836F5F1979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C14942-92C2-4FDA-9CF4-9C0D882216BC}"/>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76435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35A15-208B-4848-B29F-A3A0B7CFACA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5B069B-B9AA-47F8-9094-8F8076E2F22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B9C02E-68FA-444A-8D20-10E5982C78D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CD4C272-AFD1-4BD3-AB20-B12A48208BB2}"/>
              </a:ext>
            </a:extLst>
          </p:cNvPr>
          <p:cNvSpPr>
            <a:spLocks noGrp="1"/>
          </p:cNvSpPr>
          <p:nvPr>
            <p:ph type="dt" sz="half" idx="10"/>
          </p:nvPr>
        </p:nvSpPr>
        <p:spPr/>
        <p:txBody>
          <a:bodyPr/>
          <a:lstStyle/>
          <a:p>
            <a:fld id="{F517AC68-C439-489F-870F-E8B2179691ED}" type="datetime1">
              <a:rPr lang="fr-FR" smtClean="0"/>
              <a:t>12/01/2023</a:t>
            </a:fld>
            <a:endParaRPr lang="fr-FR"/>
          </a:p>
        </p:txBody>
      </p:sp>
      <p:sp>
        <p:nvSpPr>
          <p:cNvPr id="6" name="Espace réservé du pied de page 5">
            <a:extLst>
              <a:ext uri="{FF2B5EF4-FFF2-40B4-BE49-F238E27FC236}">
                <a16:creationId xmlns:a16="http://schemas.microsoft.com/office/drawing/2014/main" id="{A7CA8560-51E2-460D-8E14-9F4AF31FBB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50B2B1-C8C7-4521-A98D-AADDC1B8B163}"/>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36980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60B71-E146-4C09-8BE1-0D8D2229F88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3C5F958-A676-40E9-83A7-6EEFD4AD3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2D440E7-D067-4BEE-B8D2-FDDB0BDF4BD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072909B-2685-4C7E-9265-4DF7BC071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B33F2A-60DF-44AC-B79D-9293AE895EB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7F64EA1-FB59-4CA1-A326-B0D06C6A9F81}"/>
              </a:ext>
            </a:extLst>
          </p:cNvPr>
          <p:cNvSpPr>
            <a:spLocks noGrp="1"/>
          </p:cNvSpPr>
          <p:nvPr>
            <p:ph type="dt" sz="half" idx="10"/>
          </p:nvPr>
        </p:nvSpPr>
        <p:spPr/>
        <p:txBody>
          <a:bodyPr/>
          <a:lstStyle/>
          <a:p>
            <a:fld id="{51FD104A-3B35-4342-B744-D933E50FB222}" type="datetime1">
              <a:rPr lang="fr-FR" smtClean="0"/>
              <a:t>12/01/2023</a:t>
            </a:fld>
            <a:endParaRPr lang="fr-FR"/>
          </a:p>
        </p:txBody>
      </p:sp>
      <p:sp>
        <p:nvSpPr>
          <p:cNvPr id="8" name="Espace réservé du pied de page 7">
            <a:extLst>
              <a:ext uri="{FF2B5EF4-FFF2-40B4-BE49-F238E27FC236}">
                <a16:creationId xmlns:a16="http://schemas.microsoft.com/office/drawing/2014/main" id="{1F6C0B19-9687-4AD6-B6AB-4BC87151443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D4AA04E-0965-4EDF-9131-CCFECD0753B5}"/>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3578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055FA-7061-4DB5-B482-50A3162C67C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7BE8997-E31B-41D0-9D1D-EE0A0778EE12}"/>
              </a:ext>
            </a:extLst>
          </p:cNvPr>
          <p:cNvSpPr>
            <a:spLocks noGrp="1"/>
          </p:cNvSpPr>
          <p:nvPr>
            <p:ph type="dt" sz="half" idx="10"/>
          </p:nvPr>
        </p:nvSpPr>
        <p:spPr/>
        <p:txBody>
          <a:bodyPr/>
          <a:lstStyle/>
          <a:p>
            <a:fld id="{17778D2D-046B-446D-AFAC-628B55864856}" type="datetime1">
              <a:rPr lang="fr-FR" smtClean="0"/>
              <a:t>12/01/2023</a:t>
            </a:fld>
            <a:endParaRPr lang="fr-FR"/>
          </a:p>
        </p:txBody>
      </p:sp>
      <p:sp>
        <p:nvSpPr>
          <p:cNvPr id="4" name="Espace réservé du pied de page 3">
            <a:extLst>
              <a:ext uri="{FF2B5EF4-FFF2-40B4-BE49-F238E27FC236}">
                <a16:creationId xmlns:a16="http://schemas.microsoft.com/office/drawing/2014/main" id="{53D5AC70-6769-4CE4-8AE8-262A14B4847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6AAE26-28CB-47E4-B115-4E97F8914018}"/>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01305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672179-3FB6-4CB3-8B74-C39EFA80D6DC}"/>
              </a:ext>
            </a:extLst>
          </p:cNvPr>
          <p:cNvSpPr>
            <a:spLocks noGrp="1"/>
          </p:cNvSpPr>
          <p:nvPr>
            <p:ph type="dt" sz="half" idx="10"/>
          </p:nvPr>
        </p:nvSpPr>
        <p:spPr/>
        <p:txBody>
          <a:bodyPr/>
          <a:lstStyle/>
          <a:p>
            <a:fld id="{1E53C199-6478-47C9-B310-EC5B1AA707BD}" type="datetime1">
              <a:rPr lang="fr-FR" smtClean="0"/>
              <a:t>12/01/2023</a:t>
            </a:fld>
            <a:endParaRPr lang="fr-FR"/>
          </a:p>
        </p:txBody>
      </p:sp>
      <p:sp>
        <p:nvSpPr>
          <p:cNvPr id="3" name="Espace réservé du pied de page 2">
            <a:extLst>
              <a:ext uri="{FF2B5EF4-FFF2-40B4-BE49-F238E27FC236}">
                <a16:creationId xmlns:a16="http://schemas.microsoft.com/office/drawing/2014/main" id="{1C068A32-E600-432F-A08F-AF7FD4D9E63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37B972C-750E-43CE-B840-6000DB512B3F}"/>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051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B422F-6E1F-4B45-9736-DDAFFB2E66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60E15E5-56D9-4EF1-9B64-DE05AA0D5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EC7ADAC-A23A-4199-8A99-CD1CDC64F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4B1731-0BBC-4396-BD98-23DC6CAE1891}"/>
              </a:ext>
            </a:extLst>
          </p:cNvPr>
          <p:cNvSpPr>
            <a:spLocks noGrp="1"/>
          </p:cNvSpPr>
          <p:nvPr>
            <p:ph type="dt" sz="half" idx="10"/>
          </p:nvPr>
        </p:nvSpPr>
        <p:spPr/>
        <p:txBody>
          <a:bodyPr/>
          <a:lstStyle/>
          <a:p>
            <a:fld id="{29901C37-9062-45BD-9020-BD641E5F4B06}" type="datetime1">
              <a:rPr lang="fr-FR" smtClean="0"/>
              <a:t>12/01/2023</a:t>
            </a:fld>
            <a:endParaRPr lang="fr-FR"/>
          </a:p>
        </p:txBody>
      </p:sp>
      <p:sp>
        <p:nvSpPr>
          <p:cNvPr id="6" name="Espace réservé du pied de page 5">
            <a:extLst>
              <a:ext uri="{FF2B5EF4-FFF2-40B4-BE49-F238E27FC236}">
                <a16:creationId xmlns:a16="http://schemas.microsoft.com/office/drawing/2014/main" id="{C4FC23D2-0B7D-479E-BCDA-7E06A26A3F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69C90E6-C759-4CED-85AD-68EB4B0C719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16583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76734A-0F6D-4D08-9137-BB73FDED041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50B141C-F074-4E44-AC8C-5384E3764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55041C3-9DA7-495B-8915-0FBAC0B40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26DA5B-A349-408F-A3CF-4CEAE1267B54}"/>
              </a:ext>
            </a:extLst>
          </p:cNvPr>
          <p:cNvSpPr>
            <a:spLocks noGrp="1"/>
          </p:cNvSpPr>
          <p:nvPr>
            <p:ph type="dt" sz="half" idx="10"/>
          </p:nvPr>
        </p:nvSpPr>
        <p:spPr/>
        <p:txBody>
          <a:bodyPr/>
          <a:lstStyle/>
          <a:p>
            <a:fld id="{4BCFFD93-16B7-49FE-808E-D69D4B6DCEC4}" type="datetime1">
              <a:rPr lang="fr-FR" smtClean="0"/>
              <a:t>12/01/2023</a:t>
            </a:fld>
            <a:endParaRPr lang="fr-FR"/>
          </a:p>
        </p:txBody>
      </p:sp>
      <p:sp>
        <p:nvSpPr>
          <p:cNvPr id="6" name="Espace réservé du pied de page 5">
            <a:extLst>
              <a:ext uri="{FF2B5EF4-FFF2-40B4-BE49-F238E27FC236}">
                <a16:creationId xmlns:a16="http://schemas.microsoft.com/office/drawing/2014/main" id="{A8131B4E-B031-4200-9550-197D99A306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E9CA4DE-619C-4F04-806C-5B3AB7E75D3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4514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61B4E21-B6C8-4A02-A74A-95FE4F84AE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46E720-8A87-4B93-BC20-DC6DCBB69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5EF73B-1870-44D4-8484-B7C667AA2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7ED6B-3F4B-427B-BEC5-CB7C041456CA}" type="datetime1">
              <a:rPr lang="fr-FR" smtClean="0"/>
              <a:t>12/01/2023</a:t>
            </a:fld>
            <a:endParaRPr lang="fr-FR"/>
          </a:p>
        </p:txBody>
      </p:sp>
      <p:sp>
        <p:nvSpPr>
          <p:cNvPr id="5" name="Espace réservé du pied de page 4">
            <a:extLst>
              <a:ext uri="{FF2B5EF4-FFF2-40B4-BE49-F238E27FC236}">
                <a16:creationId xmlns:a16="http://schemas.microsoft.com/office/drawing/2014/main" id="{79D763B5-D230-482B-A9A0-7046A95FD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A5154F3-5DB3-4BA4-9A9F-D7D5C4EB5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A9633-343E-4A90-A07B-C619048A2403}" type="slidenum">
              <a:rPr lang="fr-FR" smtClean="0"/>
              <a:t>‹N°›</a:t>
            </a:fld>
            <a:endParaRPr lang="fr-FR"/>
          </a:p>
        </p:txBody>
      </p:sp>
    </p:spTree>
    <p:extLst>
      <p:ext uri="{BB962C8B-B14F-4D97-AF65-F5344CB8AC3E}">
        <p14:creationId xmlns:p14="http://schemas.microsoft.com/office/powerpoint/2010/main" val="2020354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18/10/relationships/comments" Target="../comments/modernComment_113_3489421E.xm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hyperlink" Target="https://www.justifit.fr/b/guides/droit-routier/causes-accidents-de-la-route/" TargetMode="External"/><Relationship Id="rId2" Type="http://schemas.openxmlformats.org/officeDocument/2006/relationships/hyperlink" Target="http://www.flaticon.com/" TargetMode="External"/><Relationship Id="rId1" Type="http://schemas.openxmlformats.org/officeDocument/2006/relationships/slideLayout" Target="../slideLayouts/slideLayout2.xml"/><Relationship Id="rId5" Type="http://schemas.openxmlformats.org/officeDocument/2006/relationships/hyperlink" Target="https://towardsdatascience.com/yolov5-compared-to-faster-rcnn-who-wins-a771cd6c9fb4" TargetMode="External"/><Relationship Id="rId4" Type="http://schemas.openxmlformats.org/officeDocument/2006/relationships/hyperlink" Target="https://towardsdatascience.com/r-cnn-fast-r-cnn-faster-r-cnn-yolo-object-detection-algorithms-36d53571365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20_15C7458E.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D_E6CC32F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D9E04F-1A88-6D1B-3C99-48456119C39A}"/>
              </a:ext>
            </a:extLst>
          </p:cNvPr>
          <p:cNvSpPr/>
          <p:nvPr/>
        </p:nvSpPr>
        <p:spPr>
          <a:xfrm>
            <a:off x="2460625" y="806979"/>
            <a:ext cx="7270750" cy="354541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500">
                <a:solidFill>
                  <a:schemeClr val="tx1"/>
                </a:solidFill>
                <a:latin typeface="Avenir Next LT Pro"/>
                <a:ea typeface="+mn-lt"/>
                <a:cs typeface="+mn-lt"/>
              </a:rPr>
              <a:t>Review Sprint 1</a:t>
            </a:r>
            <a:br>
              <a:rPr lang="en-US" sz="2400">
                <a:latin typeface="Avenir Next LT Pro"/>
                <a:ea typeface="+mn-lt"/>
                <a:cs typeface="+mn-lt"/>
              </a:rPr>
            </a:br>
            <a:br>
              <a:rPr lang="en-US" sz="2400">
                <a:latin typeface="Avenir Next LT Pro"/>
                <a:ea typeface="+mn-lt"/>
                <a:cs typeface="+mn-lt"/>
              </a:rPr>
            </a:br>
            <a:r>
              <a:rPr lang="en-US" sz="6000">
                <a:solidFill>
                  <a:schemeClr val="accent2">
                    <a:lumMod val="75000"/>
                  </a:schemeClr>
                </a:solidFill>
                <a:latin typeface="Avenir Next LT Pro"/>
                <a:ea typeface="+mn-lt"/>
                <a:cs typeface="+mn-lt"/>
              </a:rPr>
              <a:t>PIVOANE</a:t>
            </a:r>
            <a:br>
              <a:rPr lang="en-US" sz="2400">
                <a:latin typeface="Avenir Next LT Pro"/>
                <a:ea typeface="+mn-lt"/>
                <a:cs typeface="+mn-lt"/>
              </a:rPr>
            </a:br>
            <a:br>
              <a:rPr lang="en-US" sz="2400">
                <a:latin typeface="Avenir Next LT Pro"/>
                <a:ea typeface="+mn-lt"/>
                <a:cs typeface="+mn-lt"/>
              </a:rPr>
            </a:br>
            <a:r>
              <a:rPr lang="en-US" sz="3000" b="1" err="1">
                <a:solidFill>
                  <a:schemeClr val="accent2">
                    <a:lumMod val="75000"/>
                  </a:schemeClr>
                </a:solidFill>
                <a:latin typeface="Avenir Next LT Pro"/>
                <a:ea typeface="+mn-lt"/>
                <a:cs typeface="+mn-lt"/>
              </a:rPr>
              <a:t>PI</a:t>
            </a:r>
            <a:r>
              <a:rPr lang="en-US" sz="3000" err="1">
                <a:solidFill>
                  <a:schemeClr val="tx1"/>
                </a:solidFill>
                <a:latin typeface="Avenir Next LT Pro"/>
                <a:ea typeface="+mn-lt"/>
                <a:cs typeface="+mn-lt"/>
              </a:rPr>
              <a:t>éton</a:t>
            </a:r>
            <a:r>
              <a:rPr lang="en-US" sz="3000">
                <a:solidFill>
                  <a:schemeClr val="tx1"/>
                </a:solidFill>
                <a:latin typeface="Avenir Next LT Pro"/>
                <a:ea typeface="+mn-lt"/>
                <a:cs typeface="+mn-lt"/>
              </a:rPr>
              <a:t>, </a:t>
            </a:r>
            <a:r>
              <a:rPr lang="en-US" sz="3000" b="1">
                <a:solidFill>
                  <a:schemeClr val="accent2">
                    <a:lumMod val="75000"/>
                  </a:schemeClr>
                </a:solidFill>
                <a:latin typeface="Avenir Next LT Pro"/>
                <a:ea typeface="+mn-lt"/>
                <a:cs typeface="+mn-lt"/>
              </a:rPr>
              <a:t>V</a:t>
            </a:r>
            <a:r>
              <a:rPr lang="en-US" sz="3000">
                <a:solidFill>
                  <a:schemeClr val="tx1"/>
                </a:solidFill>
                <a:latin typeface="Avenir Next LT Pro"/>
                <a:ea typeface="+mn-lt"/>
                <a:cs typeface="+mn-lt"/>
              </a:rPr>
              <a:t>itesse, </a:t>
            </a:r>
            <a:r>
              <a:rPr lang="en-US" sz="3000" err="1">
                <a:solidFill>
                  <a:schemeClr val="tx1"/>
                </a:solidFill>
                <a:latin typeface="Avenir Next LT Pro"/>
                <a:ea typeface="+mn-lt"/>
                <a:cs typeface="+mn-lt"/>
              </a:rPr>
              <a:t>d</a:t>
            </a:r>
            <a:r>
              <a:rPr lang="en-US" sz="3000" b="1" err="1">
                <a:solidFill>
                  <a:schemeClr val="accent2">
                    <a:lumMod val="75000"/>
                  </a:schemeClr>
                </a:solidFill>
                <a:latin typeface="Avenir Next LT Pro"/>
                <a:ea typeface="+mn-lt"/>
                <a:cs typeface="+mn-lt"/>
              </a:rPr>
              <a:t>O</a:t>
            </a:r>
            <a:r>
              <a:rPr lang="en-US" sz="3000" err="1">
                <a:solidFill>
                  <a:schemeClr val="tx1"/>
                </a:solidFill>
                <a:latin typeface="Avenir Next LT Pro"/>
                <a:ea typeface="+mn-lt"/>
                <a:cs typeface="+mn-lt"/>
              </a:rPr>
              <a:t>s</a:t>
            </a:r>
            <a:r>
              <a:rPr lang="en-US" sz="3000">
                <a:solidFill>
                  <a:schemeClr val="tx1"/>
                </a:solidFill>
                <a:latin typeface="Avenir Next LT Pro"/>
                <a:ea typeface="+mn-lt"/>
                <a:cs typeface="+mn-lt"/>
              </a:rPr>
              <a:t> </a:t>
            </a:r>
            <a:r>
              <a:rPr lang="en-US" sz="3000" err="1">
                <a:solidFill>
                  <a:schemeClr val="tx1"/>
                </a:solidFill>
                <a:latin typeface="Avenir Next LT Pro"/>
                <a:ea typeface="+mn-lt"/>
                <a:cs typeface="+mn-lt"/>
              </a:rPr>
              <a:t>d’</a:t>
            </a:r>
            <a:r>
              <a:rPr lang="en-US" sz="3000" b="1" err="1">
                <a:solidFill>
                  <a:schemeClr val="accent2">
                    <a:lumMod val="75000"/>
                  </a:schemeClr>
                </a:solidFill>
                <a:latin typeface="Avenir Next LT Pro"/>
                <a:ea typeface="+mn-lt"/>
                <a:cs typeface="+mn-lt"/>
              </a:rPr>
              <a:t>ANE</a:t>
            </a:r>
            <a:endParaRPr lang="fr-FR" sz="3000">
              <a:solidFill>
                <a:schemeClr val="accent2">
                  <a:lumMod val="75000"/>
                </a:schemeClr>
              </a:solidFill>
              <a:latin typeface="Avenir Next LT Pro"/>
              <a:cs typeface="Calibri"/>
            </a:endParaRPr>
          </a:p>
        </p:txBody>
      </p:sp>
      <p:sp>
        <p:nvSpPr>
          <p:cNvPr id="21" name="Sous-titre 2">
            <a:extLst>
              <a:ext uri="{FF2B5EF4-FFF2-40B4-BE49-F238E27FC236}">
                <a16:creationId xmlns:a16="http://schemas.microsoft.com/office/drawing/2014/main" id="{2FB7735E-5496-425B-9F1A-F64E40B36CEF}"/>
              </a:ext>
            </a:extLst>
          </p:cNvPr>
          <p:cNvSpPr txBox="1">
            <a:spLocks/>
          </p:cNvSpPr>
          <p:nvPr/>
        </p:nvSpPr>
        <p:spPr>
          <a:xfrm>
            <a:off x="8456742" y="5241213"/>
            <a:ext cx="3383209" cy="143525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fr-FR" sz="1500" b="1">
              <a:latin typeface="Avenir Next LT Pro"/>
            </a:endParaRPr>
          </a:p>
          <a:p>
            <a:pPr algn="r"/>
            <a:r>
              <a:rPr lang="fr-FR" sz="1500" b="1">
                <a:solidFill>
                  <a:schemeClr val="accent2">
                    <a:lumMod val="75000"/>
                  </a:schemeClr>
                </a:solidFill>
                <a:latin typeface="Avenir Next LT Pro"/>
                <a:ea typeface="+mn-lt"/>
                <a:cs typeface="+mn-lt"/>
              </a:rPr>
              <a:t>TUTORS</a:t>
            </a:r>
            <a:endParaRPr lang="fr-FR">
              <a:solidFill>
                <a:schemeClr val="accent2">
                  <a:lumMod val="75000"/>
                </a:schemeClr>
              </a:solidFill>
              <a:latin typeface="Avenir Next LT Pro"/>
              <a:cs typeface="Calibri"/>
            </a:endParaRPr>
          </a:p>
          <a:p>
            <a:pPr algn="r"/>
            <a:r>
              <a:rPr lang="fr-FR" sz="1500">
                <a:latin typeface="Avenir Next LT Pro"/>
              </a:rPr>
              <a:t>Gwendolyne Le Corre</a:t>
            </a:r>
            <a:endParaRPr lang="fr-FR">
              <a:latin typeface="Avenir Next LT Pro"/>
            </a:endParaRPr>
          </a:p>
          <a:p>
            <a:pPr algn="r"/>
            <a:r>
              <a:rPr lang="fr-FR" sz="1500">
                <a:latin typeface="Avenir Next LT Pro"/>
              </a:rPr>
              <a:t>Thierry Monteil</a:t>
            </a:r>
          </a:p>
          <a:p>
            <a:pPr algn="r"/>
            <a:endParaRPr lang="fr-FR" sz="1500">
              <a:latin typeface="Avenir Next LT Pro" panose="020B0504020202020204" pitchFamily="34" charset="0"/>
            </a:endParaRPr>
          </a:p>
        </p:txBody>
      </p:sp>
      <p:sp>
        <p:nvSpPr>
          <p:cNvPr id="22" name="Sous-titre 2">
            <a:extLst>
              <a:ext uri="{FF2B5EF4-FFF2-40B4-BE49-F238E27FC236}">
                <a16:creationId xmlns:a16="http://schemas.microsoft.com/office/drawing/2014/main" id="{466C7D9E-E639-4D3D-B66E-621DD803D89E}"/>
              </a:ext>
            </a:extLst>
          </p:cNvPr>
          <p:cNvSpPr txBox="1">
            <a:spLocks/>
          </p:cNvSpPr>
          <p:nvPr/>
        </p:nvSpPr>
        <p:spPr>
          <a:xfrm>
            <a:off x="265545" y="4357365"/>
            <a:ext cx="3573624" cy="23328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fr-FR" sz="1500" b="1">
                <a:solidFill>
                  <a:schemeClr val="accent2">
                    <a:lumMod val="75000"/>
                  </a:schemeClr>
                </a:solidFill>
                <a:latin typeface="Avenir Next LT Pro"/>
                <a:ea typeface="+mn-lt"/>
                <a:cs typeface="+mn-lt"/>
              </a:rPr>
              <a:t>OUR TEAM</a:t>
            </a:r>
            <a:endParaRPr lang="fr-FR" sz="1500">
              <a:solidFill>
                <a:schemeClr val="accent2">
                  <a:lumMod val="75000"/>
                </a:schemeClr>
              </a:solidFill>
              <a:latin typeface="Avenir Next LT Pro"/>
              <a:ea typeface="+mn-lt"/>
              <a:cs typeface="+mn-lt"/>
            </a:endParaRPr>
          </a:p>
          <a:p>
            <a:r>
              <a:rPr lang="fr-FR" sz="1500">
                <a:latin typeface="Avenir Next LT Pro"/>
              </a:rPr>
              <a:t>Sara </a:t>
            </a:r>
            <a:r>
              <a:rPr lang="fr-FR" sz="1500" err="1">
                <a:latin typeface="Avenir Next LT Pro"/>
              </a:rPr>
              <a:t>Bassanetti</a:t>
            </a:r>
            <a:endParaRPr lang="fr-FR" sz="1500">
              <a:latin typeface="Avenir Next LT Pro"/>
            </a:endParaRPr>
          </a:p>
          <a:p>
            <a:r>
              <a:rPr lang="fr-FR" sz="1500">
                <a:latin typeface="Avenir Next LT Pro"/>
              </a:rPr>
              <a:t>Emeline </a:t>
            </a:r>
            <a:r>
              <a:rPr lang="fr-FR" sz="1500" err="1">
                <a:latin typeface="Avenir Next LT Pro"/>
              </a:rPr>
              <a:t>Delhay</a:t>
            </a:r>
            <a:endParaRPr lang="fr-FR" sz="1500">
              <a:latin typeface="Avenir Next LT Pro"/>
            </a:endParaRPr>
          </a:p>
          <a:p>
            <a:r>
              <a:rPr lang="fr-FR" sz="1500">
                <a:latin typeface="Avenir Next LT Pro"/>
              </a:rPr>
              <a:t>Achraf </a:t>
            </a:r>
            <a:r>
              <a:rPr lang="fr-FR" sz="1500" err="1">
                <a:latin typeface="Avenir Next LT Pro"/>
              </a:rPr>
              <a:t>Laazizi</a:t>
            </a:r>
            <a:endParaRPr lang="fr-FR" sz="1500">
              <a:latin typeface="Avenir Next LT Pro"/>
            </a:endParaRPr>
          </a:p>
          <a:p>
            <a:r>
              <a:rPr lang="fr-FR" sz="1500">
                <a:latin typeface="Avenir Next LT Pro"/>
              </a:rPr>
              <a:t>Luiz Renato Rodrigues </a:t>
            </a:r>
            <a:r>
              <a:rPr lang="fr-FR" sz="1500" err="1">
                <a:latin typeface="Avenir Next LT Pro"/>
              </a:rPr>
              <a:t>Carneiro</a:t>
            </a:r>
            <a:endParaRPr lang="fr-FR" sz="1500">
              <a:latin typeface="Avenir Next LT Pro"/>
            </a:endParaRPr>
          </a:p>
          <a:p>
            <a:r>
              <a:rPr lang="fr-FR" sz="1500">
                <a:latin typeface="Avenir Next LT Pro"/>
              </a:rPr>
              <a:t>Léa Scheer</a:t>
            </a:r>
          </a:p>
          <a:p>
            <a:r>
              <a:rPr lang="fr-FR" sz="1500" err="1">
                <a:latin typeface="Avenir Next LT Pro"/>
              </a:rPr>
              <a:t>Yuchen</a:t>
            </a:r>
            <a:r>
              <a:rPr lang="fr-FR" sz="1500">
                <a:latin typeface="Avenir Next LT Pro"/>
              </a:rPr>
              <a:t> Xia</a:t>
            </a:r>
          </a:p>
          <a:p>
            <a:endParaRPr lang="fr-FR" sz="1500">
              <a:latin typeface="Avenir Next LT Pro" panose="020B0504020202020204" pitchFamily="34" charset="0"/>
            </a:endParaRPr>
          </a:p>
        </p:txBody>
      </p:sp>
    </p:spTree>
    <p:extLst>
      <p:ext uri="{BB962C8B-B14F-4D97-AF65-F5344CB8AC3E}">
        <p14:creationId xmlns:p14="http://schemas.microsoft.com/office/powerpoint/2010/main" val="1463239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User Stories demo</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a:xfrm>
            <a:off x="8610600" y="6346518"/>
            <a:ext cx="2743200" cy="511482"/>
          </a:xfrm>
        </p:spPr>
        <p:txBody>
          <a:bodyPr/>
          <a:lstStyle/>
          <a:p>
            <a:fld id="{FD7A9633-343E-4A90-A07B-C619048A2403}" type="slidenum">
              <a:rPr lang="fr-FR" sz="2000" b="1" dirty="0" smtClean="0">
                <a:latin typeface="Avenir Next LT Pro"/>
              </a:rPr>
              <a:t>10</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pic>
        <p:nvPicPr>
          <p:cNvPr id="4" name="315347435_5780387778718742_8730846906403143589_n">
            <a:hlinkClick r:id="" action="ppaction://media"/>
            <a:extLst>
              <a:ext uri="{FF2B5EF4-FFF2-40B4-BE49-F238E27FC236}">
                <a16:creationId xmlns:a16="http://schemas.microsoft.com/office/drawing/2014/main" id="{172529F5-7A9E-43E0-8A5E-CD5B5080176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80231" y="2289482"/>
            <a:ext cx="6620388" cy="3723968"/>
          </a:xfrm>
          <a:prstGeom prst="rect">
            <a:avLst/>
          </a:prstGeom>
        </p:spPr>
      </p:pic>
      <p:pic>
        <p:nvPicPr>
          <p:cNvPr id="12" name="314906680_5922833637781059_7369266153825578952_n">
            <a:hlinkClick r:id="" action="ppaction://media"/>
            <a:extLst>
              <a:ext uri="{FF2B5EF4-FFF2-40B4-BE49-F238E27FC236}">
                <a16:creationId xmlns:a16="http://schemas.microsoft.com/office/drawing/2014/main" id="{D4749C50-9AC1-4082-AAB9-CA67C8C2198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89522" y="2034453"/>
            <a:ext cx="2443163" cy="4343400"/>
          </a:xfrm>
          <a:prstGeom prst="rect">
            <a:avLst/>
          </a:prstGeom>
        </p:spPr>
      </p:pic>
    </p:spTree>
    <p:extLst>
      <p:ext uri="{BB962C8B-B14F-4D97-AF65-F5344CB8AC3E}">
        <p14:creationId xmlns:p14="http://schemas.microsoft.com/office/powerpoint/2010/main" val="172881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8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video>
              <p:cMediaNode vol="80000" mute="1">
                <p:cTn id="2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a:t>
            </a:r>
            <a:r>
              <a:rPr lang="en-US" sz="4000">
                <a:latin typeface="Avenir Next LT Pro"/>
              </a:rPr>
              <a:t>1</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grpSp>
        <p:nvGrpSpPr>
          <p:cNvPr id="17" name="Groupe 16">
            <a:extLst>
              <a:ext uri="{FF2B5EF4-FFF2-40B4-BE49-F238E27FC236}">
                <a16:creationId xmlns:a16="http://schemas.microsoft.com/office/drawing/2014/main" id="{58282D70-1B56-4FB0-9C3F-A40EC9105A94}"/>
              </a:ext>
            </a:extLst>
          </p:cNvPr>
          <p:cNvGrpSpPr/>
          <p:nvPr/>
        </p:nvGrpSpPr>
        <p:grpSpPr>
          <a:xfrm>
            <a:off x="7443894" y="3398458"/>
            <a:ext cx="2004618" cy="975985"/>
            <a:chOff x="6276081" y="3900797"/>
            <a:chExt cx="2004618" cy="975985"/>
          </a:xfrm>
        </p:grpSpPr>
        <p:sp>
          <p:nvSpPr>
            <p:cNvPr id="18" name="Rectangle : coins arrondis 17">
              <a:extLst>
                <a:ext uri="{FF2B5EF4-FFF2-40B4-BE49-F238E27FC236}">
                  <a16:creationId xmlns:a16="http://schemas.microsoft.com/office/drawing/2014/main" id="{B1970CB4-98AE-4711-9D47-9386655BEDA7}"/>
                </a:ext>
              </a:extLst>
            </p:cNvPr>
            <p:cNvSpPr/>
            <p:nvPr/>
          </p:nvSpPr>
          <p:spPr>
            <a:xfrm>
              <a:off x="6276081" y="3900797"/>
              <a:ext cx="2004618" cy="97598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0" name="ZoneTexte 19">
              <a:extLst>
                <a:ext uri="{FF2B5EF4-FFF2-40B4-BE49-F238E27FC236}">
                  <a16:creationId xmlns:a16="http://schemas.microsoft.com/office/drawing/2014/main" id="{E250655F-6F0C-4667-B3E9-486D1E8CC31A}"/>
                </a:ext>
              </a:extLst>
            </p:cNvPr>
            <p:cNvSpPr txBox="1"/>
            <p:nvPr/>
          </p:nvSpPr>
          <p:spPr>
            <a:xfrm>
              <a:off x="6388946" y="4205952"/>
              <a:ext cx="1789471" cy="369332"/>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Print data</a:t>
              </a:r>
            </a:p>
          </p:txBody>
        </p:sp>
      </p:grpSp>
      <p:grpSp>
        <p:nvGrpSpPr>
          <p:cNvPr id="4" name="Groupe 3">
            <a:extLst>
              <a:ext uri="{FF2B5EF4-FFF2-40B4-BE49-F238E27FC236}">
                <a16:creationId xmlns:a16="http://schemas.microsoft.com/office/drawing/2014/main" id="{3BA17B9F-F469-4218-9BDE-1A3B7BFBA9B9}"/>
              </a:ext>
            </a:extLst>
          </p:cNvPr>
          <p:cNvGrpSpPr/>
          <p:nvPr/>
        </p:nvGrpSpPr>
        <p:grpSpPr>
          <a:xfrm>
            <a:off x="1781183" y="3241203"/>
            <a:ext cx="2713701" cy="1272318"/>
            <a:chOff x="1681168" y="3941416"/>
            <a:chExt cx="2713701" cy="1272318"/>
          </a:xfrm>
        </p:grpSpPr>
        <p:sp>
          <p:nvSpPr>
            <p:cNvPr id="15" name="Rectangle : coins arrondis 14">
              <a:extLst>
                <a:ext uri="{FF2B5EF4-FFF2-40B4-BE49-F238E27FC236}">
                  <a16:creationId xmlns:a16="http://schemas.microsoft.com/office/drawing/2014/main" id="{4854658C-F472-4CCF-9201-CFFC59B5F3AA}"/>
                </a:ext>
              </a:extLst>
            </p:cNvPr>
            <p:cNvSpPr/>
            <p:nvPr/>
          </p:nvSpPr>
          <p:spPr>
            <a:xfrm>
              <a:off x="1681168" y="3941416"/>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6" name="ZoneTexte 25">
              <a:extLst>
                <a:ext uri="{FF2B5EF4-FFF2-40B4-BE49-F238E27FC236}">
                  <a16:creationId xmlns:a16="http://schemas.microsoft.com/office/drawing/2014/main" id="{B3390D01-99B2-453B-8536-6C9E81E0BABA}"/>
                </a:ext>
              </a:extLst>
            </p:cNvPr>
            <p:cNvSpPr txBox="1"/>
            <p:nvPr/>
          </p:nvSpPr>
          <p:spPr>
            <a:xfrm>
              <a:off x="1782877" y="4250206"/>
              <a:ext cx="2611992"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Read sensors datasheets</a:t>
              </a:r>
            </a:p>
          </p:txBody>
        </p:sp>
      </p:grpSp>
      <p:grpSp>
        <p:nvGrpSpPr>
          <p:cNvPr id="27" name="Groupe 26">
            <a:extLst>
              <a:ext uri="{FF2B5EF4-FFF2-40B4-BE49-F238E27FC236}">
                <a16:creationId xmlns:a16="http://schemas.microsoft.com/office/drawing/2014/main" id="{F6FDEE1B-91D0-4236-809E-3E906E99C1FD}"/>
              </a:ext>
            </a:extLst>
          </p:cNvPr>
          <p:cNvGrpSpPr/>
          <p:nvPr/>
        </p:nvGrpSpPr>
        <p:grpSpPr>
          <a:xfrm>
            <a:off x="4616735" y="4695577"/>
            <a:ext cx="2713701" cy="898724"/>
            <a:chOff x="6276081" y="3890214"/>
            <a:chExt cx="2713701" cy="1272318"/>
          </a:xfrm>
        </p:grpSpPr>
        <p:sp>
          <p:nvSpPr>
            <p:cNvPr id="28" name="Rectangle : coins arrondis 27">
              <a:extLst>
                <a:ext uri="{FF2B5EF4-FFF2-40B4-BE49-F238E27FC236}">
                  <a16:creationId xmlns:a16="http://schemas.microsoft.com/office/drawing/2014/main" id="{1693412E-3B81-4EE7-95F4-7D3E40C7AEC5}"/>
                </a:ext>
              </a:extLst>
            </p:cNvPr>
            <p:cNvSpPr/>
            <p:nvPr/>
          </p:nvSpPr>
          <p:spPr>
            <a:xfrm>
              <a:off x="6276081" y="3890214"/>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9" name="ZoneTexte 28">
              <a:extLst>
                <a:ext uri="{FF2B5EF4-FFF2-40B4-BE49-F238E27FC236}">
                  <a16:creationId xmlns:a16="http://schemas.microsoft.com/office/drawing/2014/main" id="{C106E1C0-E5D4-4A1C-BD80-0406A67C149F}"/>
                </a:ext>
              </a:extLst>
            </p:cNvPr>
            <p:cNvSpPr txBox="1"/>
            <p:nvPr/>
          </p:nvSpPr>
          <p:spPr>
            <a:xfrm>
              <a:off x="6554050" y="4049726"/>
              <a:ext cx="2159887" cy="915007"/>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Communicate with the sensors</a:t>
              </a:r>
            </a:p>
          </p:txBody>
        </p:sp>
      </p:grpSp>
      <p:sp>
        <p:nvSpPr>
          <p:cNvPr id="21" name="ZoneTexte 20">
            <a:extLst>
              <a:ext uri="{FF2B5EF4-FFF2-40B4-BE49-F238E27FC236}">
                <a16:creationId xmlns:a16="http://schemas.microsoft.com/office/drawing/2014/main" id="{3177FC9D-144C-4552-BC8E-EBE85C806794}"/>
              </a:ext>
            </a:extLst>
          </p:cNvPr>
          <p:cNvSpPr txBox="1"/>
          <p:nvPr/>
        </p:nvSpPr>
        <p:spPr>
          <a:xfrm>
            <a:off x="1363953" y="1148829"/>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3: </a:t>
            </a:r>
          </a:p>
          <a:p>
            <a:pPr algn="ctr"/>
            <a:r>
              <a:rPr lang="en-US" sz="2000">
                <a:solidFill>
                  <a:schemeClr val="bg1"/>
                </a:solidFill>
                <a:latin typeface="Avenir Next LT Pro"/>
                <a:ea typeface="+mn-lt"/>
                <a:cs typeface="+mn-lt"/>
              </a:rPr>
              <a:t>The car will read and print the data from some sensors</a:t>
            </a:r>
            <a:endParaRPr lang="en-US" sz="2000">
              <a:solidFill>
                <a:schemeClr val="bg1"/>
              </a:solidFill>
              <a:latin typeface="Avenir Next LT Pro"/>
            </a:endParaRPr>
          </a:p>
        </p:txBody>
      </p:sp>
      <p:pic>
        <p:nvPicPr>
          <p:cNvPr id="23" name="Image 22">
            <a:extLst>
              <a:ext uri="{FF2B5EF4-FFF2-40B4-BE49-F238E27FC236}">
                <a16:creationId xmlns:a16="http://schemas.microsoft.com/office/drawing/2014/main" id="{3BCB0821-0E50-4C0E-BC97-37C1D1AEFB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5759" y="1986604"/>
            <a:ext cx="989717" cy="989717"/>
          </a:xfrm>
          <a:prstGeom prst="rect">
            <a:avLst/>
          </a:prstGeom>
        </p:spPr>
      </p:pic>
      <p:sp>
        <p:nvSpPr>
          <p:cNvPr id="3" name="Espace réservé du numéro de diapositive 2">
            <a:extLst>
              <a:ext uri="{FF2B5EF4-FFF2-40B4-BE49-F238E27FC236}">
                <a16:creationId xmlns:a16="http://schemas.microsoft.com/office/drawing/2014/main" id="{F3308586-3C9D-40BA-904D-FF81EF8B7043}"/>
              </a:ext>
            </a:extLst>
          </p:cNvPr>
          <p:cNvSpPr>
            <a:spLocks noGrp="1"/>
          </p:cNvSpPr>
          <p:nvPr>
            <p:ph type="sldNum" sz="quarter" idx="12"/>
          </p:nvPr>
        </p:nvSpPr>
        <p:spPr/>
        <p:txBody>
          <a:bodyPr/>
          <a:lstStyle/>
          <a:p>
            <a:fld id="{FD7A9633-343E-4A90-A07B-C619048A2403}" type="slidenum">
              <a:rPr lang="fr-FR" sz="2000" b="1" dirty="0" smtClean="0">
                <a:latin typeface="Avenir Next LT Pro"/>
              </a:rPr>
              <a:t>11</a:t>
            </a:fld>
            <a:endParaRPr lang="fr-FR" sz="2000" b="1">
              <a:latin typeface="Avenir Next LT Pro"/>
            </a:endParaRPr>
          </a:p>
        </p:txBody>
      </p:sp>
      <p:sp>
        <p:nvSpPr>
          <p:cNvPr id="6" name="ZoneTexte 6">
            <a:extLst>
              <a:ext uri="{FF2B5EF4-FFF2-40B4-BE49-F238E27FC236}">
                <a16:creationId xmlns:a16="http://schemas.microsoft.com/office/drawing/2014/main" id="{D22FC373-4E75-F3B8-6A6E-4A6181ED9133}"/>
              </a:ext>
            </a:extLst>
          </p:cNvPr>
          <p:cNvSpPr txBox="1"/>
          <p:nvPr/>
        </p:nvSpPr>
        <p:spPr>
          <a:xfrm>
            <a:off x="394458" y="4959316"/>
            <a:ext cx="3823623" cy="1328023"/>
          </a:xfrm>
          <a:prstGeom prst="round2DiagRect">
            <a:avLst/>
          </a:prstGeom>
          <a:solidFill>
            <a:srgbClr val="F08C4A"/>
          </a:solidFill>
        </p:spPr>
        <p:txBody>
          <a:bodyPr wrap="square" lIns="91440" tIns="45720" rIns="91440" bIns="45720" rtlCol="0" anchor="t">
            <a:spAutoFit/>
          </a:bodyPr>
          <a:lstStyle/>
          <a:p>
            <a:r>
              <a:rPr lang="en-US">
                <a:latin typeface="Avenir Next LT Pro"/>
              </a:rPr>
              <a:t>Test:</a:t>
            </a:r>
          </a:p>
          <a:p>
            <a:pPr marL="285750" indent="-285750">
              <a:buFont typeface="Arial" panose="020B0604020202020204" pitchFamily="34" charset="0"/>
              <a:buChar char="•"/>
            </a:pPr>
            <a:r>
              <a:rPr lang="en-US">
                <a:latin typeface="Avenir Next LT Pro"/>
              </a:rPr>
              <a:t>Read the feedback data of the inertial measurement unit, motor and ultrasonic</a:t>
            </a:r>
          </a:p>
        </p:txBody>
      </p:sp>
      <p:pic>
        <p:nvPicPr>
          <p:cNvPr id="8" name="Image 10">
            <a:extLst>
              <a:ext uri="{FF2B5EF4-FFF2-40B4-BE49-F238E27FC236}">
                <a16:creationId xmlns:a16="http://schemas.microsoft.com/office/drawing/2014/main" id="{DF4689BD-46F6-EE0A-7553-4F0533DE2C2C}"/>
              </a:ext>
            </a:extLst>
          </p:cNvPr>
          <p:cNvPicPr>
            <a:picLocks noChangeAspect="1"/>
          </p:cNvPicPr>
          <p:nvPr/>
        </p:nvPicPr>
        <p:blipFill>
          <a:blip r:embed="rId4"/>
          <a:stretch>
            <a:fillRect/>
          </a:stretch>
        </p:blipFill>
        <p:spPr>
          <a:xfrm>
            <a:off x="4543779" y="472521"/>
            <a:ext cx="478972" cy="478972"/>
          </a:xfrm>
          <a:prstGeom prst="rect">
            <a:avLst/>
          </a:prstGeom>
        </p:spPr>
      </p:pic>
      <p:pic>
        <p:nvPicPr>
          <p:cNvPr id="12" name="Image 11">
            <a:extLst>
              <a:ext uri="{FF2B5EF4-FFF2-40B4-BE49-F238E27FC236}">
                <a16:creationId xmlns:a16="http://schemas.microsoft.com/office/drawing/2014/main" id="{2F156BE0-4DD8-2DB8-CEC2-17DFFF1A358C}"/>
              </a:ext>
            </a:extLst>
          </p:cNvPr>
          <p:cNvPicPr>
            <a:picLocks noChangeAspect="1"/>
          </p:cNvPicPr>
          <p:nvPr/>
        </p:nvPicPr>
        <p:blipFill rotWithShape="1">
          <a:blip r:embed="rId5">
            <a:extLst>
              <a:ext uri="{28A0092B-C50C-407E-A947-70E740481C1C}">
                <a14:useLocalDpi xmlns:a14="http://schemas.microsoft.com/office/drawing/2010/main" val="0"/>
              </a:ext>
            </a:extLst>
          </a:blip>
          <a:srcRect b="24483"/>
          <a:stretch/>
        </p:blipFill>
        <p:spPr>
          <a:xfrm rot="10800000">
            <a:off x="4864912" y="3055764"/>
            <a:ext cx="2207777" cy="1667257"/>
          </a:xfrm>
          <a:prstGeom prst="rect">
            <a:avLst/>
          </a:prstGeom>
        </p:spPr>
      </p:pic>
    </p:spTree>
    <p:extLst>
      <p:ext uri="{BB962C8B-B14F-4D97-AF65-F5344CB8AC3E}">
        <p14:creationId xmlns:p14="http://schemas.microsoft.com/office/powerpoint/2010/main" val="320603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User Story </a:t>
            </a:r>
            <a:r>
              <a:rPr lang="en-US" sz="4000">
                <a:latin typeface="Avenir Next LT Pro"/>
              </a:rPr>
              <a:t>3</a:t>
            </a:r>
            <a:r>
              <a:rPr lang="en-US" sz="4000" kern="1200">
                <a:latin typeface="Avenir Next LT Pro"/>
              </a:rPr>
              <a:t> demo</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12</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5" name="ZoneTexte 20">
            <a:extLst>
              <a:ext uri="{FF2B5EF4-FFF2-40B4-BE49-F238E27FC236}">
                <a16:creationId xmlns:a16="http://schemas.microsoft.com/office/drawing/2014/main" id="{6DAE6378-8E86-D498-F4EE-43EB1109B13A}"/>
              </a:ext>
            </a:extLst>
          </p:cNvPr>
          <p:cNvSpPr txBox="1"/>
          <p:nvPr/>
        </p:nvSpPr>
        <p:spPr>
          <a:xfrm>
            <a:off x="1363953" y="1170916"/>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Sensor tests: </a:t>
            </a:r>
          </a:p>
          <a:p>
            <a:pPr algn="ctr"/>
            <a:r>
              <a:rPr lang="en-US" sz="2000">
                <a:solidFill>
                  <a:schemeClr val="bg1"/>
                </a:solidFill>
                <a:latin typeface="Avenir Next LT Pro"/>
                <a:cs typeface="Calibri"/>
              </a:rPr>
              <a:t>Inertial Measurement Unit (IMU)</a:t>
            </a:r>
          </a:p>
        </p:txBody>
      </p:sp>
      <p:pic>
        <p:nvPicPr>
          <p:cNvPr id="12" name="图片 12" descr="文本&#10;&#10;已自动生成说明">
            <a:extLst>
              <a:ext uri="{FF2B5EF4-FFF2-40B4-BE49-F238E27FC236}">
                <a16:creationId xmlns:a16="http://schemas.microsoft.com/office/drawing/2014/main" id="{B08A6C01-C06E-5494-760B-6CC74D83C27A}"/>
              </a:ext>
            </a:extLst>
          </p:cNvPr>
          <p:cNvPicPr>
            <a:picLocks noChangeAspect="1"/>
          </p:cNvPicPr>
          <p:nvPr/>
        </p:nvPicPr>
        <p:blipFill>
          <a:blip r:embed="rId4"/>
          <a:stretch>
            <a:fillRect/>
          </a:stretch>
        </p:blipFill>
        <p:spPr>
          <a:xfrm>
            <a:off x="4009619" y="1892499"/>
            <a:ext cx="3957982" cy="4895177"/>
          </a:xfrm>
          <a:prstGeom prst="rect">
            <a:avLst/>
          </a:prstGeom>
        </p:spPr>
      </p:pic>
      <p:pic>
        <p:nvPicPr>
          <p:cNvPr id="4" name="图片 6" descr="图形用户界面, 文本&#10;&#10;已自动生成说明">
            <a:extLst>
              <a:ext uri="{FF2B5EF4-FFF2-40B4-BE49-F238E27FC236}">
                <a16:creationId xmlns:a16="http://schemas.microsoft.com/office/drawing/2014/main" id="{1C33CBB8-45FA-8F15-C452-58A467DA9AE6}"/>
              </a:ext>
            </a:extLst>
          </p:cNvPr>
          <p:cNvPicPr>
            <a:picLocks noChangeAspect="1"/>
          </p:cNvPicPr>
          <p:nvPr/>
        </p:nvPicPr>
        <p:blipFill>
          <a:blip r:embed="rId5"/>
          <a:stretch>
            <a:fillRect/>
          </a:stretch>
        </p:blipFill>
        <p:spPr>
          <a:xfrm>
            <a:off x="3399183" y="4339646"/>
            <a:ext cx="5183808" cy="173470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534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User Story </a:t>
            </a:r>
            <a:r>
              <a:rPr lang="en-US" sz="4000">
                <a:latin typeface="Avenir Next LT Pro"/>
              </a:rPr>
              <a:t>3</a:t>
            </a:r>
            <a:r>
              <a:rPr lang="en-US" sz="4000" kern="1200">
                <a:latin typeface="Avenir Next LT Pro"/>
              </a:rPr>
              <a:t> demo</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13</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5" name="ZoneTexte 20">
            <a:extLst>
              <a:ext uri="{FF2B5EF4-FFF2-40B4-BE49-F238E27FC236}">
                <a16:creationId xmlns:a16="http://schemas.microsoft.com/office/drawing/2014/main" id="{811A4DA4-5882-34F1-4838-1A5DC2E6230B}"/>
              </a:ext>
            </a:extLst>
          </p:cNvPr>
          <p:cNvSpPr txBox="1"/>
          <p:nvPr/>
        </p:nvSpPr>
        <p:spPr>
          <a:xfrm>
            <a:off x="1363953" y="1170916"/>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Sensor tests: </a:t>
            </a:r>
          </a:p>
          <a:p>
            <a:pPr algn="ctr"/>
            <a:r>
              <a:rPr lang="en-US" sz="2000" err="1">
                <a:solidFill>
                  <a:schemeClr val="bg1"/>
                </a:solidFill>
                <a:latin typeface="Avenir Next LT Pro"/>
                <a:cs typeface="Calibri"/>
              </a:rPr>
              <a:t>Motors_feedback</a:t>
            </a:r>
          </a:p>
        </p:txBody>
      </p:sp>
      <p:pic>
        <p:nvPicPr>
          <p:cNvPr id="8" name="图片 11" descr="图形用户界面, 文本, 聊天或短信&#10;&#10;已自动生成说明">
            <a:extLst>
              <a:ext uri="{FF2B5EF4-FFF2-40B4-BE49-F238E27FC236}">
                <a16:creationId xmlns:a16="http://schemas.microsoft.com/office/drawing/2014/main" id="{72D28928-AB71-5087-8BDC-CE7CD1C105E1}"/>
              </a:ext>
            </a:extLst>
          </p:cNvPr>
          <p:cNvPicPr>
            <a:picLocks noChangeAspect="1"/>
          </p:cNvPicPr>
          <p:nvPr/>
        </p:nvPicPr>
        <p:blipFill>
          <a:blip r:embed="rId4"/>
          <a:stretch>
            <a:fillRect/>
          </a:stretch>
        </p:blipFill>
        <p:spPr>
          <a:xfrm>
            <a:off x="2871953" y="2898363"/>
            <a:ext cx="6251026" cy="1862689"/>
          </a:xfrm>
          <a:prstGeom prst="rect">
            <a:avLst/>
          </a:prstGeom>
        </p:spPr>
      </p:pic>
      <p:sp>
        <p:nvSpPr>
          <p:cNvPr id="12" name="矩形: 圆角 11">
            <a:extLst>
              <a:ext uri="{FF2B5EF4-FFF2-40B4-BE49-F238E27FC236}">
                <a16:creationId xmlns:a16="http://schemas.microsoft.com/office/drawing/2014/main" id="{C39E0DA6-6B66-E557-3525-A54295320DA4}"/>
              </a:ext>
            </a:extLst>
          </p:cNvPr>
          <p:cNvSpPr/>
          <p:nvPr/>
        </p:nvSpPr>
        <p:spPr>
          <a:xfrm>
            <a:off x="2870639" y="3665482"/>
            <a:ext cx="6253654" cy="67003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787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User Story </a:t>
            </a:r>
            <a:r>
              <a:rPr lang="en-US" sz="4000">
                <a:latin typeface="Avenir Next LT Pro"/>
              </a:rPr>
              <a:t>3</a:t>
            </a:r>
            <a:r>
              <a:rPr lang="en-US" sz="4000" kern="1200">
                <a:latin typeface="Avenir Next LT Pro"/>
              </a:rPr>
              <a:t> demo</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14</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5" name="ZoneTexte 20">
            <a:extLst>
              <a:ext uri="{FF2B5EF4-FFF2-40B4-BE49-F238E27FC236}">
                <a16:creationId xmlns:a16="http://schemas.microsoft.com/office/drawing/2014/main" id="{811A4DA4-5882-34F1-4838-1A5DC2E6230B}"/>
              </a:ext>
            </a:extLst>
          </p:cNvPr>
          <p:cNvSpPr txBox="1"/>
          <p:nvPr/>
        </p:nvSpPr>
        <p:spPr>
          <a:xfrm>
            <a:off x="1363953" y="1170916"/>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Sensor tests: </a:t>
            </a:r>
          </a:p>
          <a:p>
            <a:pPr algn="ctr"/>
            <a:r>
              <a:rPr lang="en-US" sz="2000">
                <a:solidFill>
                  <a:schemeClr val="bg1"/>
                </a:solidFill>
                <a:latin typeface="Avenir Next LT Pro"/>
                <a:cs typeface="Calibri"/>
              </a:rPr>
              <a:t>Ultrasonic sensors</a:t>
            </a:r>
          </a:p>
        </p:txBody>
      </p:sp>
      <p:pic>
        <p:nvPicPr>
          <p:cNvPr id="14" name="图片 14">
            <a:extLst>
              <a:ext uri="{FF2B5EF4-FFF2-40B4-BE49-F238E27FC236}">
                <a16:creationId xmlns:a16="http://schemas.microsoft.com/office/drawing/2014/main" id="{9CA0303A-2E36-4206-CCC7-109A5A697E5E}"/>
              </a:ext>
            </a:extLst>
          </p:cNvPr>
          <p:cNvPicPr>
            <a:picLocks noChangeAspect="1"/>
          </p:cNvPicPr>
          <p:nvPr/>
        </p:nvPicPr>
        <p:blipFill>
          <a:blip r:embed="rId4"/>
          <a:stretch>
            <a:fillRect/>
          </a:stretch>
        </p:blipFill>
        <p:spPr>
          <a:xfrm rot="-5400000">
            <a:off x="7016969" y="4612729"/>
            <a:ext cx="667407" cy="680545"/>
          </a:xfrm>
          <a:prstGeom prst="rect">
            <a:avLst/>
          </a:prstGeom>
        </p:spPr>
      </p:pic>
      <p:cxnSp>
        <p:nvCxnSpPr>
          <p:cNvPr id="13" name="直接箭头连接符 12">
            <a:extLst>
              <a:ext uri="{FF2B5EF4-FFF2-40B4-BE49-F238E27FC236}">
                <a16:creationId xmlns:a16="http://schemas.microsoft.com/office/drawing/2014/main" id="{17C579B5-BDB9-7B46-31EB-3932A1159027}"/>
              </a:ext>
            </a:extLst>
          </p:cNvPr>
          <p:cNvCxnSpPr/>
          <p:nvPr/>
        </p:nvCxnSpPr>
        <p:spPr>
          <a:xfrm flipV="1">
            <a:off x="2827283" y="5055474"/>
            <a:ext cx="4409087" cy="44670"/>
          </a:xfrm>
          <a:prstGeom prst="straightConnector1">
            <a:avLst/>
          </a:prstGeom>
          <a:ln w="57150">
            <a:prstDash val="dash"/>
          </a:ln>
        </p:spPr>
        <p:style>
          <a:lnRef idx="1">
            <a:schemeClr val="dk1"/>
          </a:lnRef>
          <a:fillRef idx="0">
            <a:schemeClr val="dk1"/>
          </a:fillRef>
          <a:effectRef idx="0">
            <a:schemeClr val="dk1"/>
          </a:effectRef>
          <a:fontRef idx="minor">
            <a:schemeClr val="tx1"/>
          </a:fontRef>
        </p:style>
      </p:cxnSp>
      <p:pic>
        <p:nvPicPr>
          <p:cNvPr id="7" name="图片 12">
            <a:extLst>
              <a:ext uri="{FF2B5EF4-FFF2-40B4-BE49-F238E27FC236}">
                <a16:creationId xmlns:a16="http://schemas.microsoft.com/office/drawing/2014/main" id="{E8CC56B9-439A-ACBB-DB8B-DFD1A311A4B9}"/>
              </a:ext>
            </a:extLst>
          </p:cNvPr>
          <p:cNvPicPr>
            <a:picLocks noChangeAspect="1"/>
          </p:cNvPicPr>
          <p:nvPr/>
        </p:nvPicPr>
        <p:blipFill>
          <a:blip r:embed="rId5"/>
          <a:stretch>
            <a:fillRect/>
          </a:stretch>
        </p:blipFill>
        <p:spPr>
          <a:xfrm>
            <a:off x="1085193" y="2622331"/>
            <a:ext cx="2743200" cy="2743200"/>
          </a:xfrm>
          <a:prstGeom prst="rect">
            <a:avLst/>
          </a:prstGeom>
        </p:spPr>
      </p:pic>
      <p:pic>
        <p:nvPicPr>
          <p:cNvPr id="4" name="图片 6">
            <a:extLst>
              <a:ext uri="{FF2B5EF4-FFF2-40B4-BE49-F238E27FC236}">
                <a16:creationId xmlns:a16="http://schemas.microsoft.com/office/drawing/2014/main" id="{06482D74-5771-BE00-FF0F-153BA17E6A01}"/>
              </a:ext>
            </a:extLst>
          </p:cNvPr>
          <p:cNvPicPr>
            <a:picLocks noChangeAspect="1"/>
          </p:cNvPicPr>
          <p:nvPr/>
        </p:nvPicPr>
        <p:blipFill>
          <a:blip r:embed="rId6"/>
          <a:stretch>
            <a:fillRect/>
          </a:stretch>
        </p:blipFill>
        <p:spPr>
          <a:xfrm flipH="1">
            <a:off x="7309945" y="3069020"/>
            <a:ext cx="3497316" cy="3334406"/>
          </a:xfrm>
          <a:prstGeom prst="rect">
            <a:avLst/>
          </a:prstGeom>
        </p:spPr>
      </p:pic>
    </p:spTree>
    <p:extLst>
      <p:ext uri="{BB962C8B-B14F-4D97-AF65-F5344CB8AC3E}">
        <p14:creationId xmlns:p14="http://schemas.microsoft.com/office/powerpoint/2010/main" val="188454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User Story </a:t>
            </a:r>
            <a:r>
              <a:rPr lang="en-US" sz="4000">
                <a:latin typeface="Avenir Next LT Pro"/>
              </a:rPr>
              <a:t>3</a:t>
            </a:r>
            <a:r>
              <a:rPr lang="en-US" sz="4000" kern="1200">
                <a:latin typeface="Avenir Next LT Pro"/>
              </a:rPr>
              <a:t> demo</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15</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5" name="ZoneTexte 20">
            <a:extLst>
              <a:ext uri="{FF2B5EF4-FFF2-40B4-BE49-F238E27FC236}">
                <a16:creationId xmlns:a16="http://schemas.microsoft.com/office/drawing/2014/main" id="{811A4DA4-5882-34F1-4838-1A5DC2E6230B}"/>
              </a:ext>
            </a:extLst>
          </p:cNvPr>
          <p:cNvSpPr txBox="1"/>
          <p:nvPr/>
        </p:nvSpPr>
        <p:spPr>
          <a:xfrm>
            <a:off x="1363953" y="1170916"/>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Sensor tests: </a:t>
            </a:r>
          </a:p>
          <a:p>
            <a:pPr algn="ctr"/>
            <a:r>
              <a:rPr lang="en-US" sz="2000">
                <a:solidFill>
                  <a:schemeClr val="bg1"/>
                </a:solidFill>
                <a:latin typeface="Avenir Next LT Pro"/>
                <a:cs typeface="Calibri"/>
              </a:rPr>
              <a:t>Ultrasonic sensors</a:t>
            </a:r>
          </a:p>
        </p:txBody>
      </p:sp>
      <p:pic>
        <p:nvPicPr>
          <p:cNvPr id="8" name="图片 11">
            <a:extLst>
              <a:ext uri="{FF2B5EF4-FFF2-40B4-BE49-F238E27FC236}">
                <a16:creationId xmlns:a16="http://schemas.microsoft.com/office/drawing/2014/main" id="{1920A383-EAA6-6FB6-2959-FDD0967EFE8D}"/>
              </a:ext>
            </a:extLst>
          </p:cNvPr>
          <p:cNvPicPr>
            <a:picLocks noChangeAspect="1"/>
          </p:cNvPicPr>
          <p:nvPr/>
        </p:nvPicPr>
        <p:blipFill>
          <a:blip r:embed="rId4"/>
          <a:stretch>
            <a:fillRect/>
          </a:stretch>
        </p:blipFill>
        <p:spPr>
          <a:xfrm>
            <a:off x="888125" y="3192467"/>
            <a:ext cx="7525406" cy="1300755"/>
          </a:xfrm>
          <a:prstGeom prst="rect">
            <a:avLst/>
          </a:prstGeom>
        </p:spPr>
      </p:pic>
      <p:pic>
        <p:nvPicPr>
          <p:cNvPr id="12" name="图片 14">
            <a:extLst>
              <a:ext uri="{FF2B5EF4-FFF2-40B4-BE49-F238E27FC236}">
                <a16:creationId xmlns:a16="http://schemas.microsoft.com/office/drawing/2014/main" id="{920C0450-7BB4-D9CC-49F0-82B53706D53C}"/>
              </a:ext>
            </a:extLst>
          </p:cNvPr>
          <p:cNvPicPr>
            <a:picLocks noChangeAspect="1"/>
          </p:cNvPicPr>
          <p:nvPr/>
        </p:nvPicPr>
        <p:blipFill>
          <a:blip r:embed="rId5"/>
          <a:stretch>
            <a:fillRect/>
          </a:stretch>
        </p:blipFill>
        <p:spPr>
          <a:xfrm>
            <a:off x="3844160" y="3195084"/>
            <a:ext cx="7525406" cy="1295522"/>
          </a:xfrm>
          <a:prstGeom prst="rect">
            <a:avLst/>
          </a:prstGeom>
        </p:spPr>
      </p:pic>
      <p:pic>
        <p:nvPicPr>
          <p:cNvPr id="15" name="图片 15">
            <a:extLst>
              <a:ext uri="{FF2B5EF4-FFF2-40B4-BE49-F238E27FC236}">
                <a16:creationId xmlns:a16="http://schemas.microsoft.com/office/drawing/2014/main" id="{87067378-488A-CD12-4058-15A67283CAD9}"/>
              </a:ext>
            </a:extLst>
          </p:cNvPr>
          <p:cNvPicPr>
            <a:picLocks noChangeAspect="1"/>
          </p:cNvPicPr>
          <p:nvPr/>
        </p:nvPicPr>
        <p:blipFill rotWithShape="1">
          <a:blip r:embed="rId6"/>
          <a:srcRect t="-364" r="57056" b="701"/>
          <a:stretch/>
        </p:blipFill>
        <p:spPr>
          <a:xfrm>
            <a:off x="6576849" y="3197452"/>
            <a:ext cx="3282511" cy="1290094"/>
          </a:xfrm>
          <a:prstGeom prst="rect">
            <a:avLst/>
          </a:prstGeom>
        </p:spPr>
      </p:pic>
      <p:sp>
        <p:nvSpPr>
          <p:cNvPr id="16" name="箭头: 左 15">
            <a:extLst>
              <a:ext uri="{FF2B5EF4-FFF2-40B4-BE49-F238E27FC236}">
                <a16:creationId xmlns:a16="http://schemas.microsoft.com/office/drawing/2014/main" id="{D18C43AD-EF4A-F54A-DA12-C7CFF830737B}"/>
              </a:ext>
            </a:extLst>
          </p:cNvPr>
          <p:cNvSpPr/>
          <p:nvPr/>
        </p:nvSpPr>
        <p:spPr>
          <a:xfrm>
            <a:off x="2640724" y="3468413"/>
            <a:ext cx="814551" cy="105103"/>
          </a:xfrm>
          <a:prstGeom prst="lef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CE325789-238A-19AC-D653-56F517B8E12C}"/>
              </a:ext>
            </a:extLst>
          </p:cNvPr>
          <p:cNvSpPr/>
          <p:nvPr/>
        </p:nvSpPr>
        <p:spPr>
          <a:xfrm>
            <a:off x="5609896" y="3468413"/>
            <a:ext cx="814551" cy="105103"/>
          </a:xfrm>
          <a:prstGeom prst="lef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17">
            <a:extLst>
              <a:ext uri="{FF2B5EF4-FFF2-40B4-BE49-F238E27FC236}">
                <a16:creationId xmlns:a16="http://schemas.microsoft.com/office/drawing/2014/main" id="{0E6B493B-DC56-47B0-F2DF-5AA3FAD5C574}"/>
              </a:ext>
            </a:extLst>
          </p:cNvPr>
          <p:cNvSpPr/>
          <p:nvPr/>
        </p:nvSpPr>
        <p:spPr>
          <a:xfrm>
            <a:off x="8263758" y="3481551"/>
            <a:ext cx="814551" cy="105103"/>
          </a:xfrm>
          <a:prstGeom prst="lef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881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rPr>
              <a:t>Computer Vision</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16</a:t>
            </a:fld>
            <a:endParaRPr lang="fr-FR" sz="2000" b="1">
              <a:latin typeface="Avenir Next LT Pro"/>
              <a:cs typeface="Calibri"/>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pic>
        <p:nvPicPr>
          <p:cNvPr id="4" name="Picture 4" descr="Diagram, engineering drawing&#10;&#10;Description automatically generated">
            <a:extLst>
              <a:ext uri="{FF2B5EF4-FFF2-40B4-BE49-F238E27FC236}">
                <a16:creationId xmlns:a16="http://schemas.microsoft.com/office/drawing/2014/main" id="{8C68CCFC-7BF9-59F2-CB19-F9927AC0310A}"/>
              </a:ext>
            </a:extLst>
          </p:cNvPr>
          <p:cNvPicPr>
            <a:picLocks noChangeAspect="1"/>
          </p:cNvPicPr>
          <p:nvPr/>
        </p:nvPicPr>
        <p:blipFill>
          <a:blip r:embed="rId4"/>
          <a:stretch>
            <a:fillRect/>
          </a:stretch>
        </p:blipFill>
        <p:spPr>
          <a:xfrm>
            <a:off x="1930587" y="2054930"/>
            <a:ext cx="7996814" cy="2760424"/>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363953" y="1148829"/>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Class of Neural Network: </a:t>
            </a:r>
          </a:p>
          <a:p>
            <a:pPr algn="ctr"/>
            <a:r>
              <a:rPr lang="en-US" sz="2000">
                <a:solidFill>
                  <a:schemeClr val="bg1"/>
                </a:solidFill>
                <a:latin typeface="Avenir Next LT Pro"/>
              </a:rPr>
              <a:t>Convolutional Neural Network (CNN)</a:t>
            </a:r>
          </a:p>
        </p:txBody>
      </p:sp>
      <p:grpSp>
        <p:nvGrpSpPr>
          <p:cNvPr id="22" name="Groupe 21">
            <a:extLst>
              <a:ext uri="{FF2B5EF4-FFF2-40B4-BE49-F238E27FC236}">
                <a16:creationId xmlns:a16="http://schemas.microsoft.com/office/drawing/2014/main" id="{A84528DE-907B-3595-4E3F-56AE6F093E55}"/>
              </a:ext>
            </a:extLst>
          </p:cNvPr>
          <p:cNvGrpSpPr/>
          <p:nvPr/>
        </p:nvGrpSpPr>
        <p:grpSpPr>
          <a:xfrm>
            <a:off x="1959428" y="5353916"/>
            <a:ext cx="8539237" cy="1108195"/>
            <a:chOff x="1959428" y="5353916"/>
            <a:chExt cx="8539237" cy="1108195"/>
          </a:xfrm>
        </p:grpSpPr>
        <p:grpSp>
          <p:nvGrpSpPr>
            <p:cNvPr id="14" name="Groupe 13">
              <a:extLst>
                <a:ext uri="{FF2B5EF4-FFF2-40B4-BE49-F238E27FC236}">
                  <a16:creationId xmlns:a16="http://schemas.microsoft.com/office/drawing/2014/main" id="{67A40621-7C46-9B7B-2CDB-CFDF327BA6A6}"/>
                </a:ext>
              </a:extLst>
            </p:cNvPr>
            <p:cNvGrpSpPr/>
            <p:nvPr/>
          </p:nvGrpSpPr>
          <p:grpSpPr>
            <a:xfrm>
              <a:off x="4837676" y="5353916"/>
              <a:ext cx="2526845" cy="1108195"/>
              <a:chOff x="2170326" y="3825309"/>
              <a:chExt cx="2713701" cy="1272318"/>
            </a:xfrm>
          </p:grpSpPr>
          <p:sp>
            <p:nvSpPr>
              <p:cNvPr id="12" name="Rectangle : coins arrondis 14">
                <a:extLst>
                  <a:ext uri="{FF2B5EF4-FFF2-40B4-BE49-F238E27FC236}">
                    <a16:creationId xmlns:a16="http://schemas.microsoft.com/office/drawing/2014/main" id="{77C15A7D-2532-5653-D612-7B2852426DF6}"/>
                  </a:ext>
                </a:extLst>
              </p:cNvPr>
              <p:cNvSpPr/>
              <p:nvPr/>
            </p:nvSpPr>
            <p:spPr>
              <a:xfrm>
                <a:off x="2170326" y="3825309"/>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13" name="ZoneTexte 15">
                <a:extLst>
                  <a:ext uri="{FF2B5EF4-FFF2-40B4-BE49-F238E27FC236}">
                    <a16:creationId xmlns:a16="http://schemas.microsoft.com/office/drawing/2014/main" id="{94E905BE-D3C7-EDE3-AF28-67A334D2F817}"/>
                  </a:ext>
                </a:extLst>
              </p:cNvPr>
              <p:cNvSpPr txBox="1"/>
              <p:nvPr/>
            </p:nvSpPr>
            <p:spPr>
              <a:xfrm>
                <a:off x="2473739" y="4159856"/>
                <a:ext cx="2280521" cy="600709"/>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sz="2800">
                    <a:ea typeface="+mn-lt"/>
                    <a:cs typeface="+mn-lt"/>
                  </a:rPr>
                  <a:t>Frameworks</a:t>
                </a:r>
                <a:endParaRPr lang="en-US" sz="2800">
                  <a:cs typeface="Calibri"/>
                </a:endParaRPr>
              </a:p>
            </p:txBody>
          </p:sp>
        </p:grpSp>
        <p:pic>
          <p:nvPicPr>
            <p:cNvPr id="17" name="Picture 17" descr="A picture containing text, clipart&#10;&#10;Description automatically generated">
              <a:extLst>
                <a:ext uri="{FF2B5EF4-FFF2-40B4-BE49-F238E27FC236}">
                  <a16:creationId xmlns:a16="http://schemas.microsoft.com/office/drawing/2014/main" id="{67B19F8F-DE5B-5F14-DAC1-A00B500CF209}"/>
                </a:ext>
              </a:extLst>
            </p:cNvPr>
            <p:cNvPicPr>
              <a:picLocks noChangeAspect="1"/>
            </p:cNvPicPr>
            <p:nvPr/>
          </p:nvPicPr>
          <p:blipFill>
            <a:blip r:embed="rId5"/>
            <a:stretch>
              <a:fillRect/>
            </a:stretch>
          </p:blipFill>
          <p:spPr>
            <a:xfrm>
              <a:off x="8098226" y="5603468"/>
              <a:ext cx="2259391" cy="504601"/>
            </a:xfrm>
            <a:prstGeom prst="rect">
              <a:avLst/>
            </a:prstGeom>
          </p:spPr>
        </p:pic>
        <p:pic>
          <p:nvPicPr>
            <p:cNvPr id="18" name="Picture 18" descr="Logo, company name&#10;&#10;Description automatically generated">
              <a:extLst>
                <a:ext uri="{FF2B5EF4-FFF2-40B4-BE49-F238E27FC236}">
                  <a16:creationId xmlns:a16="http://schemas.microsoft.com/office/drawing/2014/main" id="{DC89964D-92B4-6181-A2EA-B8F5C140B74F}"/>
                </a:ext>
              </a:extLst>
            </p:cNvPr>
            <p:cNvPicPr>
              <a:picLocks noChangeAspect="1"/>
            </p:cNvPicPr>
            <p:nvPr/>
          </p:nvPicPr>
          <p:blipFill>
            <a:blip r:embed="rId6"/>
            <a:stretch>
              <a:fillRect/>
            </a:stretch>
          </p:blipFill>
          <p:spPr>
            <a:xfrm>
              <a:off x="2128947" y="5359081"/>
              <a:ext cx="1916445" cy="987240"/>
            </a:xfrm>
            <a:prstGeom prst="rect">
              <a:avLst/>
            </a:prstGeom>
          </p:spPr>
        </p:pic>
        <p:sp>
          <p:nvSpPr>
            <p:cNvPr id="8" name="Rectangle 7">
              <a:extLst>
                <a:ext uri="{FF2B5EF4-FFF2-40B4-BE49-F238E27FC236}">
                  <a16:creationId xmlns:a16="http://schemas.microsoft.com/office/drawing/2014/main" id="{C7CAFFCF-B6F6-1632-6535-3F2A2A03E7EF}"/>
                </a:ext>
              </a:extLst>
            </p:cNvPr>
            <p:cNvSpPr/>
            <p:nvPr/>
          </p:nvSpPr>
          <p:spPr>
            <a:xfrm>
              <a:off x="1959428" y="5406571"/>
              <a:ext cx="2237619" cy="9797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A08F3F76-7A9F-642C-260F-67C22532E815}"/>
                </a:ext>
              </a:extLst>
            </p:cNvPr>
            <p:cNvSpPr/>
            <p:nvPr/>
          </p:nvSpPr>
          <p:spPr>
            <a:xfrm>
              <a:off x="7946570" y="5370285"/>
              <a:ext cx="2552095" cy="9918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A52981BE-940D-D87F-97B5-81783A528157}"/>
                </a:ext>
              </a:extLst>
            </p:cNvPr>
            <p:cNvCxnSpPr/>
            <p:nvPr/>
          </p:nvCxnSpPr>
          <p:spPr>
            <a:xfrm flipV="1">
              <a:off x="7364187" y="5961140"/>
              <a:ext cx="579966" cy="3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eur droit avec flèche 18">
              <a:extLst>
                <a:ext uri="{FF2B5EF4-FFF2-40B4-BE49-F238E27FC236}">
                  <a16:creationId xmlns:a16="http://schemas.microsoft.com/office/drawing/2014/main" id="{1D879BF2-8841-5486-2667-7025441A0148}"/>
                </a:ext>
              </a:extLst>
            </p:cNvPr>
            <p:cNvCxnSpPr>
              <a:cxnSpLocks/>
            </p:cNvCxnSpPr>
            <p:nvPr/>
          </p:nvCxnSpPr>
          <p:spPr>
            <a:xfrm flipH="1">
              <a:off x="4187976" y="5959322"/>
              <a:ext cx="649514" cy="72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47222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rPr>
              <a:t>Computer Vision</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17</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363953" y="1148829"/>
            <a:ext cx="9461046"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Object Detection: </a:t>
            </a:r>
          </a:p>
          <a:p>
            <a:pPr algn="ctr"/>
            <a:r>
              <a:rPr lang="en-US" sz="2000">
                <a:solidFill>
                  <a:schemeClr val="bg1"/>
                </a:solidFill>
                <a:latin typeface="Avenir Next LT Pro"/>
              </a:rPr>
              <a:t>Best architecture for real time</a:t>
            </a:r>
            <a:endParaRPr lang="en-US">
              <a:solidFill>
                <a:schemeClr val="bg1"/>
              </a:solidFill>
            </a:endParaRPr>
          </a:p>
        </p:txBody>
      </p:sp>
      <p:grpSp>
        <p:nvGrpSpPr>
          <p:cNvPr id="4" name="Groupe 3">
            <a:extLst>
              <a:ext uri="{FF2B5EF4-FFF2-40B4-BE49-F238E27FC236}">
                <a16:creationId xmlns:a16="http://schemas.microsoft.com/office/drawing/2014/main" id="{FC7F9E53-9A36-988E-42AF-5E00F826DAFB}"/>
              </a:ext>
            </a:extLst>
          </p:cNvPr>
          <p:cNvGrpSpPr/>
          <p:nvPr/>
        </p:nvGrpSpPr>
        <p:grpSpPr>
          <a:xfrm>
            <a:off x="319410" y="2308403"/>
            <a:ext cx="9768937" cy="4316719"/>
            <a:chOff x="-1801896" y="2567837"/>
            <a:chExt cx="8225920" cy="4083814"/>
          </a:xfrm>
        </p:grpSpPr>
        <p:pic>
          <p:nvPicPr>
            <p:cNvPr id="12" name="Picture 12">
              <a:extLst>
                <a:ext uri="{FF2B5EF4-FFF2-40B4-BE49-F238E27FC236}">
                  <a16:creationId xmlns:a16="http://schemas.microsoft.com/office/drawing/2014/main" id="{B8DDB4E0-7096-D115-7E38-04E3180C826C}"/>
                </a:ext>
              </a:extLst>
            </p:cNvPr>
            <p:cNvPicPr>
              <a:picLocks noChangeAspect="1"/>
            </p:cNvPicPr>
            <p:nvPr/>
          </p:nvPicPr>
          <p:blipFill>
            <a:blip r:embed="rId4"/>
            <a:stretch>
              <a:fillRect/>
            </a:stretch>
          </p:blipFill>
          <p:spPr>
            <a:xfrm>
              <a:off x="433534" y="2707347"/>
              <a:ext cx="5990490" cy="3944304"/>
            </a:xfrm>
            <a:prstGeom prst="rect">
              <a:avLst/>
            </a:prstGeom>
          </p:spPr>
        </p:pic>
        <p:grpSp>
          <p:nvGrpSpPr>
            <p:cNvPr id="17" name="Groupe 3">
              <a:extLst>
                <a:ext uri="{FF2B5EF4-FFF2-40B4-BE49-F238E27FC236}">
                  <a16:creationId xmlns:a16="http://schemas.microsoft.com/office/drawing/2014/main" id="{FDC8916D-4F3A-19DF-B145-BB483BFE78C5}"/>
                </a:ext>
              </a:extLst>
            </p:cNvPr>
            <p:cNvGrpSpPr/>
            <p:nvPr/>
          </p:nvGrpSpPr>
          <p:grpSpPr>
            <a:xfrm>
              <a:off x="-1801896" y="2567837"/>
              <a:ext cx="1764132" cy="768226"/>
              <a:chOff x="-1599200" y="4011647"/>
              <a:chExt cx="2713701" cy="1272318"/>
            </a:xfrm>
          </p:grpSpPr>
          <p:sp>
            <p:nvSpPr>
              <p:cNvPr id="18" name="Rectangle : coins arrondis 14">
                <a:extLst>
                  <a:ext uri="{FF2B5EF4-FFF2-40B4-BE49-F238E27FC236}">
                    <a16:creationId xmlns:a16="http://schemas.microsoft.com/office/drawing/2014/main" id="{39FDCFBD-4977-92CB-7139-F9F59DD60BAE}"/>
                  </a:ext>
                </a:extLst>
              </p:cNvPr>
              <p:cNvSpPr/>
              <p:nvPr/>
            </p:nvSpPr>
            <p:spPr>
              <a:xfrm>
                <a:off x="-1599200" y="4011647"/>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19" name="ZoneTexte 25">
                <a:extLst>
                  <a:ext uri="{FF2B5EF4-FFF2-40B4-BE49-F238E27FC236}">
                    <a16:creationId xmlns:a16="http://schemas.microsoft.com/office/drawing/2014/main" id="{C67EF562-A367-9B90-2917-0A86234A1933}"/>
                  </a:ext>
                </a:extLst>
              </p:cNvPr>
              <p:cNvSpPr txBox="1"/>
              <p:nvPr/>
            </p:nvSpPr>
            <p:spPr>
              <a:xfrm>
                <a:off x="-1541037" y="4232647"/>
                <a:ext cx="2611993" cy="764600"/>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sz="2400">
                    <a:latin typeface="Avenir Next LT Pro"/>
                  </a:rPr>
                  <a:t>Yolo</a:t>
                </a:r>
              </a:p>
            </p:txBody>
          </p:sp>
        </p:grpSp>
      </p:grpSp>
    </p:spTree>
    <p:extLst>
      <p:ext uri="{BB962C8B-B14F-4D97-AF65-F5344CB8AC3E}">
        <p14:creationId xmlns:p14="http://schemas.microsoft.com/office/powerpoint/2010/main" val="329507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rPr>
              <a:t>Computer Vision</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18</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363953" y="1148829"/>
            <a:ext cx="9461046" cy="1246495"/>
          </a:xfrm>
          <a:prstGeom prst="rect">
            <a:avLst/>
          </a:prstGeom>
          <a:noFill/>
        </p:spPr>
        <p:txBody>
          <a:bodyPr wrap="square" lIns="91440" tIns="45720" rIns="91440" bIns="45720" rtlCol="0" anchor="t">
            <a:spAutoFit/>
          </a:bodyPr>
          <a:lstStyle/>
          <a:p>
            <a:pPr algn="ctr"/>
            <a:r>
              <a:rPr lang="en-US" sz="2500">
                <a:solidFill>
                  <a:schemeClr val="bg1"/>
                </a:solidFill>
                <a:ea typeface="+mn-lt"/>
                <a:cs typeface="+mn-lt"/>
              </a:rPr>
              <a:t>Object Detection: </a:t>
            </a:r>
            <a:endParaRPr lang="en-US" sz="2500">
              <a:ea typeface="+mn-lt"/>
              <a:cs typeface="+mn-lt"/>
            </a:endParaRPr>
          </a:p>
          <a:p>
            <a:pPr algn="ctr"/>
            <a:r>
              <a:rPr lang="en-US" sz="2500">
                <a:solidFill>
                  <a:schemeClr val="bg1"/>
                </a:solidFill>
                <a:ea typeface="+mn-lt"/>
                <a:cs typeface="+mn-lt"/>
              </a:rPr>
              <a:t>Best architecture for real time</a:t>
            </a:r>
            <a:endParaRPr lang="en-US" sz="2500">
              <a:ea typeface="+mn-lt"/>
              <a:cs typeface="+mn-lt"/>
            </a:endParaRPr>
          </a:p>
          <a:p>
            <a:pPr algn="ctr"/>
            <a:endParaRPr lang="en-US" sz="2500">
              <a:solidFill>
                <a:schemeClr val="bg1"/>
              </a:solidFill>
              <a:latin typeface="Avenir Next LT Pro"/>
            </a:endParaRPr>
          </a:p>
        </p:txBody>
      </p:sp>
      <p:pic>
        <p:nvPicPr>
          <p:cNvPr id="4" name="Picture 4" descr="Scatter chart&#10;&#10;Description automatically generated">
            <a:extLst>
              <a:ext uri="{FF2B5EF4-FFF2-40B4-BE49-F238E27FC236}">
                <a16:creationId xmlns:a16="http://schemas.microsoft.com/office/drawing/2014/main" id="{C21D4C9A-94DB-4207-A624-0901D5EB14E9}"/>
              </a:ext>
            </a:extLst>
          </p:cNvPr>
          <p:cNvPicPr>
            <a:picLocks noChangeAspect="1"/>
          </p:cNvPicPr>
          <p:nvPr/>
        </p:nvPicPr>
        <p:blipFill>
          <a:blip r:embed="rId4"/>
          <a:stretch>
            <a:fillRect/>
          </a:stretch>
        </p:blipFill>
        <p:spPr>
          <a:xfrm>
            <a:off x="2286000" y="3156554"/>
            <a:ext cx="7631723" cy="3212887"/>
          </a:xfrm>
          <a:prstGeom prst="rect">
            <a:avLst/>
          </a:prstGeom>
        </p:spPr>
      </p:pic>
      <p:sp>
        <p:nvSpPr>
          <p:cNvPr id="8" name="Rectangle : coins arrondis 27">
            <a:extLst>
              <a:ext uri="{FF2B5EF4-FFF2-40B4-BE49-F238E27FC236}">
                <a16:creationId xmlns:a16="http://schemas.microsoft.com/office/drawing/2014/main" id="{C1D255E5-EA3A-7939-1837-C25BDA633583}"/>
              </a:ext>
            </a:extLst>
          </p:cNvPr>
          <p:cNvSpPr/>
          <p:nvPr/>
        </p:nvSpPr>
        <p:spPr>
          <a:xfrm>
            <a:off x="5120302" y="2227407"/>
            <a:ext cx="1961386" cy="54224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Avenir Next LT Pro"/>
              </a:rPr>
              <a:t>Better performance</a:t>
            </a:r>
          </a:p>
        </p:txBody>
      </p:sp>
    </p:spTree>
    <p:extLst>
      <p:ext uri="{BB962C8B-B14F-4D97-AF65-F5344CB8AC3E}">
        <p14:creationId xmlns:p14="http://schemas.microsoft.com/office/powerpoint/2010/main" val="161933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rPr>
              <a:t>Computer Vision</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19</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469461" y="1230890"/>
            <a:ext cx="9461046" cy="477054"/>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Docker: Object Detection +ROS in Jetson</a:t>
            </a:r>
          </a:p>
        </p:txBody>
      </p:sp>
      <p:pic>
        <p:nvPicPr>
          <p:cNvPr id="4" name="Picture 4" descr="A picture containing icon&#10;&#10;Description automatically generated">
            <a:extLst>
              <a:ext uri="{FF2B5EF4-FFF2-40B4-BE49-F238E27FC236}">
                <a16:creationId xmlns:a16="http://schemas.microsoft.com/office/drawing/2014/main" id="{72443028-643A-9387-005C-F94C2F6425A4}"/>
              </a:ext>
            </a:extLst>
          </p:cNvPr>
          <p:cNvPicPr>
            <a:picLocks noChangeAspect="1"/>
          </p:cNvPicPr>
          <p:nvPr/>
        </p:nvPicPr>
        <p:blipFill>
          <a:blip r:embed="rId4"/>
          <a:stretch>
            <a:fillRect/>
          </a:stretch>
        </p:blipFill>
        <p:spPr>
          <a:xfrm>
            <a:off x="4970584" y="1957242"/>
            <a:ext cx="2121878" cy="1243672"/>
          </a:xfrm>
          <a:prstGeom prst="rect">
            <a:avLst/>
          </a:prstGeom>
        </p:spPr>
      </p:pic>
      <p:grpSp>
        <p:nvGrpSpPr>
          <p:cNvPr id="19" name="Groupe 13">
            <a:extLst>
              <a:ext uri="{FF2B5EF4-FFF2-40B4-BE49-F238E27FC236}">
                <a16:creationId xmlns:a16="http://schemas.microsoft.com/office/drawing/2014/main" id="{C34712FB-27E1-5994-68A8-FF768F98449C}"/>
              </a:ext>
            </a:extLst>
          </p:cNvPr>
          <p:cNvGrpSpPr/>
          <p:nvPr/>
        </p:nvGrpSpPr>
        <p:grpSpPr>
          <a:xfrm>
            <a:off x="1620342" y="3316706"/>
            <a:ext cx="2937152" cy="1272318"/>
            <a:chOff x="2170326" y="3825309"/>
            <a:chExt cx="2713701" cy="1272318"/>
          </a:xfrm>
        </p:grpSpPr>
        <p:sp>
          <p:nvSpPr>
            <p:cNvPr id="17" name="Rectangle : coins arrondis 14">
              <a:extLst>
                <a:ext uri="{FF2B5EF4-FFF2-40B4-BE49-F238E27FC236}">
                  <a16:creationId xmlns:a16="http://schemas.microsoft.com/office/drawing/2014/main" id="{960067E0-9944-397B-C6F0-9E7F45CD79E9}"/>
                </a:ext>
              </a:extLst>
            </p:cNvPr>
            <p:cNvSpPr/>
            <p:nvPr/>
          </p:nvSpPr>
          <p:spPr>
            <a:xfrm>
              <a:off x="2170326" y="3825309"/>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18" name="ZoneTexte 15">
              <a:extLst>
                <a:ext uri="{FF2B5EF4-FFF2-40B4-BE49-F238E27FC236}">
                  <a16:creationId xmlns:a16="http://schemas.microsoft.com/office/drawing/2014/main" id="{4EAB7BED-8030-1B31-8BE1-7A145A691B95}"/>
                </a:ext>
              </a:extLst>
            </p:cNvPr>
            <p:cNvSpPr txBox="1"/>
            <p:nvPr/>
          </p:nvSpPr>
          <p:spPr>
            <a:xfrm>
              <a:off x="2917905" y="4027430"/>
              <a:ext cx="1839872" cy="923330"/>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Machine Learning Framework </a:t>
              </a:r>
            </a:p>
          </p:txBody>
        </p:sp>
      </p:grpSp>
      <p:grpSp>
        <p:nvGrpSpPr>
          <p:cNvPr id="24" name="Groupe 16">
            <a:extLst>
              <a:ext uri="{FF2B5EF4-FFF2-40B4-BE49-F238E27FC236}">
                <a16:creationId xmlns:a16="http://schemas.microsoft.com/office/drawing/2014/main" id="{11BE1930-58F2-F912-50E7-3DA330323F9B}"/>
              </a:ext>
            </a:extLst>
          </p:cNvPr>
          <p:cNvGrpSpPr/>
          <p:nvPr/>
        </p:nvGrpSpPr>
        <p:grpSpPr>
          <a:xfrm>
            <a:off x="7557778" y="3312348"/>
            <a:ext cx="2713701" cy="1272318"/>
            <a:chOff x="6276081" y="3890214"/>
            <a:chExt cx="2713701" cy="1272318"/>
          </a:xfrm>
        </p:grpSpPr>
        <p:sp>
          <p:nvSpPr>
            <p:cNvPr id="21" name="Rectangle : coins arrondis 17">
              <a:extLst>
                <a:ext uri="{FF2B5EF4-FFF2-40B4-BE49-F238E27FC236}">
                  <a16:creationId xmlns:a16="http://schemas.microsoft.com/office/drawing/2014/main" id="{7675CC3C-DA0F-23C7-D848-CF5CBB976510}"/>
                </a:ext>
              </a:extLst>
            </p:cNvPr>
            <p:cNvSpPr/>
            <p:nvPr/>
          </p:nvSpPr>
          <p:spPr>
            <a:xfrm>
              <a:off x="6276081" y="3890214"/>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3" name="ZoneTexte 19">
              <a:extLst>
                <a:ext uri="{FF2B5EF4-FFF2-40B4-BE49-F238E27FC236}">
                  <a16:creationId xmlns:a16="http://schemas.microsoft.com/office/drawing/2014/main" id="{C25D178E-5F31-F803-3EEF-7EE2C647F012}"/>
                </a:ext>
              </a:extLst>
            </p:cNvPr>
            <p:cNvSpPr txBox="1"/>
            <p:nvPr/>
          </p:nvSpPr>
          <p:spPr>
            <a:xfrm>
              <a:off x="6276081" y="4203980"/>
              <a:ext cx="1789471"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GPU Acceleration</a:t>
              </a:r>
            </a:p>
          </p:txBody>
        </p:sp>
      </p:grpSp>
      <p:grpSp>
        <p:nvGrpSpPr>
          <p:cNvPr id="34" name="Groupe 26">
            <a:extLst>
              <a:ext uri="{FF2B5EF4-FFF2-40B4-BE49-F238E27FC236}">
                <a16:creationId xmlns:a16="http://schemas.microsoft.com/office/drawing/2014/main" id="{86C26B70-ACBF-38B2-0209-3DAA96D6B23E}"/>
              </a:ext>
            </a:extLst>
          </p:cNvPr>
          <p:cNvGrpSpPr/>
          <p:nvPr/>
        </p:nvGrpSpPr>
        <p:grpSpPr>
          <a:xfrm>
            <a:off x="4627933" y="4936119"/>
            <a:ext cx="2701978" cy="1784722"/>
            <a:chOff x="6276081" y="3890214"/>
            <a:chExt cx="2713701" cy="1272318"/>
          </a:xfrm>
        </p:grpSpPr>
        <p:sp>
          <p:nvSpPr>
            <p:cNvPr id="32" name="Rectangle : coins arrondis 27">
              <a:extLst>
                <a:ext uri="{FF2B5EF4-FFF2-40B4-BE49-F238E27FC236}">
                  <a16:creationId xmlns:a16="http://schemas.microsoft.com/office/drawing/2014/main" id="{EEA3B1B9-945B-0004-B211-7B5188184A89}"/>
                </a:ext>
              </a:extLst>
            </p:cNvPr>
            <p:cNvSpPr/>
            <p:nvPr/>
          </p:nvSpPr>
          <p:spPr>
            <a:xfrm>
              <a:off x="6276081" y="3890214"/>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33" name="ZoneTexte 28">
              <a:extLst>
                <a:ext uri="{FF2B5EF4-FFF2-40B4-BE49-F238E27FC236}">
                  <a16:creationId xmlns:a16="http://schemas.microsoft.com/office/drawing/2014/main" id="{FBB0B0B5-D9DD-9540-7B18-6D4B690FBFAB}"/>
                </a:ext>
              </a:extLst>
            </p:cNvPr>
            <p:cNvSpPr txBox="1"/>
            <p:nvPr/>
          </p:nvSpPr>
          <p:spPr>
            <a:xfrm>
              <a:off x="6538444" y="3927868"/>
              <a:ext cx="2181732" cy="725632"/>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ROS2 Humble</a:t>
              </a:r>
              <a:endParaRPr lang="en-US"/>
            </a:p>
          </p:txBody>
        </p:sp>
      </p:grpSp>
      <p:sp>
        <p:nvSpPr>
          <p:cNvPr id="35" name="TextBox 34">
            <a:extLst>
              <a:ext uri="{FF2B5EF4-FFF2-40B4-BE49-F238E27FC236}">
                <a16:creationId xmlns:a16="http://schemas.microsoft.com/office/drawing/2014/main" id="{20D5C405-434B-8C7B-2F87-BB3EB667E758}"/>
              </a:ext>
            </a:extLst>
          </p:cNvPr>
          <p:cNvSpPr txBox="1"/>
          <p:nvPr/>
        </p:nvSpPr>
        <p:spPr>
          <a:xfrm>
            <a:off x="6705599" y="1960684"/>
            <a:ext cx="94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Docker</a:t>
            </a:r>
            <a:endParaRPr lang="en-US"/>
          </a:p>
        </p:txBody>
      </p:sp>
      <p:pic>
        <p:nvPicPr>
          <p:cNvPr id="37" name="Picture 37" descr="Icon&#10;&#10;Description automatically generated">
            <a:extLst>
              <a:ext uri="{FF2B5EF4-FFF2-40B4-BE49-F238E27FC236}">
                <a16:creationId xmlns:a16="http://schemas.microsoft.com/office/drawing/2014/main" id="{F84C4660-B94D-9A0A-0CFB-3A4E2F175B42}"/>
              </a:ext>
            </a:extLst>
          </p:cNvPr>
          <p:cNvPicPr>
            <a:picLocks noChangeAspect="1"/>
          </p:cNvPicPr>
          <p:nvPr/>
        </p:nvPicPr>
        <p:blipFill>
          <a:blip r:embed="rId5"/>
          <a:stretch>
            <a:fillRect/>
          </a:stretch>
        </p:blipFill>
        <p:spPr>
          <a:xfrm>
            <a:off x="1793631" y="3452446"/>
            <a:ext cx="1008185" cy="996461"/>
          </a:xfrm>
          <a:prstGeom prst="rect">
            <a:avLst/>
          </a:prstGeom>
        </p:spPr>
      </p:pic>
      <p:pic>
        <p:nvPicPr>
          <p:cNvPr id="38" name="Picture 38">
            <a:extLst>
              <a:ext uri="{FF2B5EF4-FFF2-40B4-BE49-F238E27FC236}">
                <a16:creationId xmlns:a16="http://schemas.microsoft.com/office/drawing/2014/main" id="{79430446-89A8-468E-CE26-B6BA154298ED}"/>
              </a:ext>
            </a:extLst>
          </p:cNvPr>
          <p:cNvPicPr>
            <a:picLocks noChangeAspect="1"/>
          </p:cNvPicPr>
          <p:nvPr/>
        </p:nvPicPr>
        <p:blipFill>
          <a:blip r:embed="rId6"/>
          <a:stretch>
            <a:fillRect/>
          </a:stretch>
        </p:blipFill>
        <p:spPr>
          <a:xfrm>
            <a:off x="9097106" y="3217984"/>
            <a:ext cx="1125417" cy="1125417"/>
          </a:xfrm>
          <a:prstGeom prst="rect">
            <a:avLst/>
          </a:prstGeom>
        </p:spPr>
      </p:pic>
      <p:pic>
        <p:nvPicPr>
          <p:cNvPr id="39" name="Picture 39" descr="A picture containing text&#10;&#10;Description automatically generated">
            <a:extLst>
              <a:ext uri="{FF2B5EF4-FFF2-40B4-BE49-F238E27FC236}">
                <a16:creationId xmlns:a16="http://schemas.microsoft.com/office/drawing/2014/main" id="{0C3AE7B4-A17A-D7EF-D211-F47581B21237}"/>
              </a:ext>
            </a:extLst>
          </p:cNvPr>
          <p:cNvPicPr>
            <a:picLocks noChangeAspect="1"/>
          </p:cNvPicPr>
          <p:nvPr/>
        </p:nvPicPr>
        <p:blipFill>
          <a:blip r:embed="rId7"/>
          <a:stretch>
            <a:fillRect/>
          </a:stretch>
        </p:blipFill>
        <p:spPr>
          <a:xfrm>
            <a:off x="5351952" y="5307623"/>
            <a:ext cx="1183299" cy="1354017"/>
          </a:xfrm>
          <a:prstGeom prst="rect">
            <a:avLst/>
          </a:prstGeom>
        </p:spPr>
      </p:pic>
      <p:pic>
        <p:nvPicPr>
          <p:cNvPr id="12" name="Image 11">
            <a:extLst>
              <a:ext uri="{FF2B5EF4-FFF2-40B4-BE49-F238E27FC236}">
                <a16:creationId xmlns:a16="http://schemas.microsoft.com/office/drawing/2014/main" id="{BE807DCC-19AC-4880-E457-2688F89F55EF}"/>
              </a:ext>
            </a:extLst>
          </p:cNvPr>
          <p:cNvPicPr>
            <a:picLocks noChangeAspect="1"/>
          </p:cNvPicPr>
          <p:nvPr/>
        </p:nvPicPr>
        <p:blipFill rotWithShape="1">
          <a:blip r:embed="rId8">
            <a:extLst>
              <a:ext uri="{28A0092B-C50C-407E-A947-70E740481C1C}">
                <a14:useLocalDpi xmlns:a14="http://schemas.microsoft.com/office/drawing/2010/main" val="0"/>
              </a:ext>
            </a:extLst>
          </a:blip>
          <a:srcRect b="24483"/>
          <a:stretch/>
        </p:blipFill>
        <p:spPr>
          <a:xfrm rot="10800000">
            <a:off x="4842165" y="3314069"/>
            <a:ext cx="2207777" cy="1667257"/>
          </a:xfrm>
          <a:prstGeom prst="rect">
            <a:avLst/>
          </a:prstGeom>
        </p:spPr>
      </p:pic>
    </p:spTree>
    <p:extLst>
      <p:ext uri="{BB962C8B-B14F-4D97-AF65-F5344CB8AC3E}">
        <p14:creationId xmlns:p14="http://schemas.microsoft.com/office/powerpoint/2010/main" val="244751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a:p>
            <a:pPr algn="ctr"/>
            <a:endParaRPr lang="en-US">
              <a:latin typeface="Avenir Next LT Pro"/>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5FC6BB84-5128-48D9-8327-E007A8DE99BE}"/>
              </a:ext>
            </a:extLst>
          </p:cNvPr>
          <p:cNvSpPr>
            <a:spLocks noGrp="1"/>
          </p:cNvSpPr>
          <p:nvPr>
            <p:ph type="title"/>
          </p:nvPr>
        </p:nvSpPr>
        <p:spPr>
          <a:xfrm>
            <a:off x="1057868" y="521208"/>
            <a:ext cx="10168128" cy="1179576"/>
          </a:xfrm>
        </p:spPr>
        <p:txBody>
          <a:bodyPr>
            <a:normAutofit/>
          </a:bodyPr>
          <a:lstStyle/>
          <a:p>
            <a:r>
              <a:rPr lang="fr-FR" sz="4000">
                <a:latin typeface="Avenir Next LT Pro"/>
              </a:rPr>
              <a:t>Table of content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3653D11E-D715-4945-B8AA-718072E23698}"/>
              </a:ext>
            </a:extLst>
          </p:cNvPr>
          <p:cNvSpPr>
            <a:spLocks noGrp="1"/>
          </p:cNvSpPr>
          <p:nvPr>
            <p:ph type="sldNum" sz="quarter" idx="12"/>
          </p:nvPr>
        </p:nvSpPr>
        <p:spPr/>
        <p:txBody>
          <a:bodyPr/>
          <a:lstStyle/>
          <a:p>
            <a:fld id="{FD7A9633-343E-4A90-A07B-C619048A2403}" type="slidenum">
              <a:rPr lang="fr-FR" sz="2000" b="1" dirty="0" smtClean="0">
                <a:latin typeface="Avenir Next LT Pro"/>
              </a:rPr>
              <a:t>2</a:t>
            </a:fld>
            <a:endParaRPr lang="fr-FR" sz="2000" b="1">
              <a:latin typeface="Avenir Next LT Pro"/>
            </a:endParaRPr>
          </a:p>
        </p:txBody>
      </p:sp>
      <p:sp>
        <p:nvSpPr>
          <p:cNvPr id="6" name="内容占位符 5">
            <a:extLst>
              <a:ext uri="{FF2B5EF4-FFF2-40B4-BE49-F238E27FC236}">
                <a16:creationId xmlns:a16="http://schemas.microsoft.com/office/drawing/2014/main" id="{B3EBE2A9-8AA4-FCA4-D57B-6BDDBCCA8DFC}"/>
              </a:ext>
            </a:extLst>
          </p:cNvPr>
          <p:cNvSpPr>
            <a:spLocks noGrp="1"/>
          </p:cNvSpPr>
          <p:nvPr>
            <p:ph idx="1"/>
          </p:nvPr>
        </p:nvSpPr>
        <p:spPr>
          <a:xfrm>
            <a:off x="1396114" y="2369098"/>
            <a:ext cx="4747382" cy="4351338"/>
          </a:xfrm>
        </p:spPr>
        <p:txBody>
          <a:bodyPr vert="horz" lIns="91440" tIns="45720" rIns="91440" bIns="45720" rtlCol="0" anchor="t">
            <a:normAutofit/>
          </a:bodyPr>
          <a:lstStyle/>
          <a:p>
            <a:pPr marL="0" indent="0">
              <a:buNone/>
            </a:pPr>
            <a:r>
              <a:rPr lang="en-US" altLang="zh-CN">
                <a:latin typeface="Avenir Next LT Pro"/>
                <a:ea typeface="等线"/>
                <a:cs typeface="+mn-lt"/>
              </a:rPr>
              <a:t>Product description</a:t>
            </a:r>
            <a:endParaRPr lang="fr-FR">
              <a:latin typeface="Avenir Next LT Pro"/>
            </a:endParaRPr>
          </a:p>
          <a:p>
            <a:pPr marL="0" indent="0">
              <a:buNone/>
            </a:pPr>
            <a:endParaRPr lang="en-US" altLang="zh-CN">
              <a:latin typeface="Avenir Next LT Pro"/>
              <a:ea typeface="等线"/>
              <a:cs typeface="+mn-lt"/>
            </a:endParaRPr>
          </a:p>
          <a:p>
            <a:pPr marL="0" indent="0">
              <a:buNone/>
            </a:pPr>
            <a:r>
              <a:rPr lang="en-US" altLang="zh-CN">
                <a:latin typeface="Avenir Next LT Pro"/>
                <a:ea typeface="等线"/>
                <a:cs typeface="+mn-lt"/>
              </a:rPr>
              <a:t>Objectives of Sprint 1</a:t>
            </a:r>
          </a:p>
          <a:p>
            <a:pPr marL="0" indent="0">
              <a:buNone/>
            </a:pPr>
            <a:endParaRPr lang="en-US" altLang="zh-CN">
              <a:latin typeface="Avenir Next LT Pro"/>
              <a:ea typeface="等线"/>
              <a:cs typeface="+mn-lt"/>
            </a:endParaRPr>
          </a:p>
          <a:p>
            <a:pPr marL="0" indent="0">
              <a:buNone/>
            </a:pPr>
            <a:r>
              <a:rPr lang="en-US" altLang="zh-CN">
                <a:latin typeface="Avenir Next LT Pro"/>
                <a:ea typeface="等线"/>
                <a:cs typeface="+mn-lt"/>
              </a:rPr>
              <a:t>Organization of Sprint 1</a:t>
            </a:r>
          </a:p>
          <a:p>
            <a:pPr marL="0" indent="0">
              <a:buNone/>
            </a:pPr>
            <a:endParaRPr lang="en-US" altLang="zh-CN">
              <a:latin typeface="Avenir Next LT Pro"/>
              <a:ea typeface="等线"/>
              <a:cs typeface="+mn-lt"/>
            </a:endParaRPr>
          </a:p>
          <a:p>
            <a:pPr marL="0" indent="0">
              <a:buNone/>
            </a:pPr>
            <a:r>
              <a:rPr lang="en-US" altLang="zh-CN">
                <a:latin typeface="Avenir Next LT Pro"/>
                <a:ea typeface="等线"/>
                <a:cs typeface="+mn-lt"/>
              </a:rPr>
              <a:t>Operational Requirements</a:t>
            </a:r>
            <a:endParaRPr lang="en-US"/>
          </a:p>
          <a:p>
            <a:pPr marL="0" indent="0">
              <a:buNone/>
            </a:pPr>
            <a:endParaRPr lang="en-US" altLang="zh-CN">
              <a:latin typeface="Avenir Next LT Pro"/>
              <a:ea typeface="等线"/>
              <a:cs typeface="+mn-lt"/>
            </a:endParaRPr>
          </a:p>
          <a:p>
            <a:pPr marL="0" indent="0">
              <a:buNone/>
            </a:pPr>
            <a:endParaRPr lang="en-US">
              <a:latin typeface="Avenir Next LT Pro"/>
              <a:ea typeface="Calibri"/>
              <a:cs typeface="Calibri"/>
            </a:endParaRPr>
          </a:p>
          <a:p>
            <a:pPr marL="0" indent="0">
              <a:buNone/>
            </a:pPr>
            <a:endParaRPr lang="en-US" altLang="zh-CN">
              <a:latin typeface="Avenir Next LT Pro"/>
              <a:ea typeface="Calibri"/>
              <a:cs typeface="Calibri"/>
            </a:endParaRPr>
          </a:p>
        </p:txBody>
      </p:sp>
      <p:pic>
        <p:nvPicPr>
          <p:cNvPr id="5" name="Image 6">
            <a:extLst>
              <a:ext uri="{FF2B5EF4-FFF2-40B4-BE49-F238E27FC236}">
                <a16:creationId xmlns:a16="http://schemas.microsoft.com/office/drawing/2014/main" id="{3DC41288-708B-FFCF-985C-2E9969F27E13}"/>
              </a:ext>
            </a:extLst>
          </p:cNvPr>
          <p:cNvPicPr>
            <a:picLocks noChangeAspect="1"/>
          </p:cNvPicPr>
          <p:nvPr/>
        </p:nvPicPr>
        <p:blipFill>
          <a:blip r:embed="rId2"/>
          <a:stretch>
            <a:fillRect/>
          </a:stretch>
        </p:blipFill>
        <p:spPr>
          <a:xfrm>
            <a:off x="785282" y="2367425"/>
            <a:ext cx="468087" cy="468087"/>
          </a:xfrm>
          <a:prstGeom prst="rect">
            <a:avLst/>
          </a:prstGeom>
        </p:spPr>
      </p:pic>
      <p:pic>
        <p:nvPicPr>
          <p:cNvPr id="9" name="Image 10">
            <a:extLst>
              <a:ext uri="{FF2B5EF4-FFF2-40B4-BE49-F238E27FC236}">
                <a16:creationId xmlns:a16="http://schemas.microsoft.com/office/drawing/2014/main" id="{B7B0799C-6607-655C-84D7-B6862327BFA6}"/>
              </a:ext>
            </a:extLst>
          </p:cNvPr>
          <p:cNvPicPr>
            <a:picLocks noChangeAspect="1"/>
          </p:cNvPicPr>
          <p:nvPr/>
        </p:nvPicPr>
        <p:blipFill>
          <a:blip r:embed="rId3"/>
          <a:stretch>
            <a:fillRect/>
          </a:stretch>
        </p:blipFill>
        <p:spPr>
          <a:xfrm>
            <a:off x="812700" y="3283136"/>
            <a:ext cx="478972" cy="478972"/>
          </a:xfrm>
          <a:prstGeom prst="rect">
            <a:avLst/>
          </a:prstGeom>
        </p:spPr>
      </p:pic>
      <p:pic>
        <p:nvPicPr>
          <p:cNvPr id="11" name="Image 12" descr="Une image contenant clipart&#10;&#10;Description générée automatiquement">
            <a:extLst>
              <a:ext uri="{FF2B5EF4-FFF2-40B4-BE49-F238E27FC236}">
                <a16:creationId xmlns:a16="http://schemas.microsoft.com/office/drawing/2014/main" id="{1CA1E8BA-105F-F218-A8BD-E3461FE3C283}"/>
              </a:ext>
            </a:extLst>
          </p:cNvPr>
          <p:cNvPicPr>
            <a:picLocks noChangeAspect="1"/>
          </p:cNvPicPr>
          <p:nvPr/>
        </p:nvPicPr>
        <p:blipFill>
          <a:blip r:embed="rId4"/>
          <a:stretch>
            <a:fillRect/>
          </a:stretch>
        </p:blipFill>
        <p:spPr>
          <a:xfrm>
            <a:off x="779235" y="4237652"/>
            <a:ext cx="532191" cy="544286"/>
          </a:xfrm>
          <a:prstGeom prst="rect">
            <a:avLst/>
          </a:prstGeom>
        </p:spPr>
      </p:pic>
      <p:pic>
        <p:nvPicPr>
          <p:cNvPr id="15" name="Image 14" descr="Une image contenant ciel nocturne&#10;&#10;Description générée automatiquement">
            <a:extLst>
              <a:ext uri="{FF2B5EF4-FFF2-40B4-BE49-F238E27FC236}">
                <a16:creationId xmlns:a16="http://schemas.microsoft.com/office/drawing/2014/main" id="{23441E71-14CD-73CA-4D39-A8D884BFDD0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3783" y="5417319"/>
            <a:ext cx="474312" cy="474312"/>
          </a:xfrm>
          <a:prstGeom prst="rect">
            <a:avLst/>
          </a:prstGeom>
        </p:spPr>
      </p:pic>
      <p:pic>
        <p:nvPicPr>
          <p:cNvPr id="16" name="Image 16">
            <a:extLst>
              <a:ext uri="{FF2B5EF4-FFF2-40B4-BE49-F238E27FC236}">
                <a16:creationId xmlns:a16="http://schemas.microsoft.com/office/drawing/2014/main" id="{5EAAFF5E-F8F1-1F89-AC78-8ED67A2FFEAE}"/>
              </a:ext>
            </a:extLst>
          </p:cNvPr>
          <p:cNvPicPr>
            <a:picLocks noChangeAspect="1"/>
          </p:cNvPicPr>
          <p:nvPr/>
        </p:nvPicPr>
        <p:blipFill>
          <a:blip r:embed="rId6"/>
          <a:stretch>
            <a:fillRect/>
          </a:stretch>
        </p:blipFill>
        <p:spPr>
          <a:xfrm>
            <a:off x="6592005" y="2365914"/>
            <a:ext cx="524934" cy="535517"/>
          </a:xfrm>
          <a:prstGeom prst="rect">
            <a:avLst/>
          </a:prstGeom>
        </p:spPr>
      </p:pic>
      <p:grpSp>
        <p:nvGrpSpPr>
          <p:cNvPr id="7" name="Groupe 6">
            <a:extLst>
              <a:ext uri="{FF2B5EF4-FFF2-40B4-BE49-F238E27FC236}">
                <a16:creationId xmlns:a16="http://schemas.microsoft.com/office/drawing/2014/main" id="{9377A789-0DFB-B005-4591-DF132218AE62}"/>
              </a:ext>
            </a:extLst>
          </p:cNvPr>
          <p:cNvGrpSpPr/>
          <p:nvPr/>
        </p:nvGrpSpPr>
        <p:grpSpPr>
          <a:xfrm>
            <a:off x="6181574" y="5828175"/>
            <a:ext cx="1015598" cy="478972"/>
            <a:chOff x="8428768" y="5457759"/>
            <a:chExt cx="1015598" cy="478972"/>
          </a:xfrm>
        </p:grpSpPr>
        <p:pic>
          <p:nvPicPr>
            <p:cNvPr id="17" name="Image 10">
              <a:extLst>
                <a:ext uri="{FF2B5EF4-FFF2-40B4-BE49-F238E27FC236}">
                  <a16:creationId xmlns:a16="http://schemas.microsoft.com/office/drawing/2014/main" id="{A1DBC398-0C78-7D0C-F7A6-9DAC2F3F08D9}"/>
                </a:ext>
              </a:extLst>
            </p:cNvPr>
            <p:cNvPicPr>
              <a:picLocks noChangeAspect="1"/>
            </p:cNvPicPr>
            <p:nvPr/>
          </p:nvPicPr>
          <p:blipFill>
            <a:blip r:embed="rId3"/>
            <a:stretch>
              <a:fillRect/>
            </a:stretch>
          </p:blipFill>
          <p:spPr>
            <a:xfrm>
              <a:off x="8965394" y="5457759"/>
              <a:ext cx="478972" cy="478972"/>
            </a:xfrm>
            <a:prstGeom prst="rect">
              <a:avLst/>
            </a:prstGeom>
          </p:spPr>
        </p:pic>
        <p:pic>
          <p:nvPicPr>
            <p:cNvPr id="18" name="Image 10">
              <a:extLst>
                <a:ext uri="{FF2B5EF4-FFF2-40B4-BE49-F238E27FC236}">
                  <a16:creationId xmlns:a16="http://schemas.microsoft.com/office/drawing/2014/main" id="{F8A356DF-C78E-1996-C180-297BA103D818}"/>
                </a:ext>
              </a:extLst>
            </p:cNvPr>
            <p:cNvPicPr>
              <a:picLocks noChangeAspect="1"/>
            </p:cNvPicPr>
            <p:nvPr/>
          </p:nvPicPr>
          <p:blipFill>
            <a:blip r:embed="rId3"/>
            <a:stretch>
              <a:fillRect/>
            </a:stretch>
          </p:blipFill>
          <p:spPr>
            <a:xfrm>
              <a:off x="8428768" y="5457759"/>
              <a:ext cx="478972" cy="478972"/>
            </a:xfrm>
            <a:prstGeom prst="rect">
              <a:avLst/>
            </a:prstGeom>
          </p:spPr>
        </p:pic>
      </p:grpSp>
      <p:pic>
        <p:nvPicPr>
          <p:cNvPr id="4" name="Image 6">
            <a:extLst>
              <a:ext uri="{FF2B5EF4-FFF2-40B4-BE49-F238E27FC236}">
                <a16:creationId xmlns:a16="http://schemas.microsoft.com/office/drawing/2014/main" id="{568BCA02-4762-ACDB-C814-AAD37D7B56E2}"/>
              </a:ext>
            </a:extLst>
          </p:cNvPr>
          <p:cNvPicPr>
            <a:picLocks noChangeAspect="1"/>
          </p:cNvPicPr>
          <p:nvPr/>
        </p:nvPicPr>
        <p:blipFill>
          <a:blip r:embed="rId7"/>
          <a:stretch>
            <a:fillRect/>
          </a:stretch>
        </p:blipFill>
        <p:spPr>
          <a:xfrm>
            <a:off x="6623755" y="3762728"/>
            <a:ext cx="454379" cy="397934"/>
          </a:xfrm>
          <a:prstGeom prst="rect">
            <a:avLst/>
          </a:prstGeom>
        </p:spPr>
      </p:pic>
      <p:sp>
        <p:nvSpPr>
          <p:cNvPr id="13" name="ZoneTexte 12">
            <a:extLst>
              <a:ext uri="{FF2B5EF4-FFF2-40B4-BE49-F238E27FC236}">
                <a16:creationId xmlns:a16="http://schemas.microsoft.com/office/drawing/2014/main" id="{0B57BA6C-5649-80AD-D172-7C756355B54E}"/>
              </a:ext>
            </a:extLst>
          </p:cNvPr>
          <p:cNvSpPr txBox="1"/>
          <p:nvPr/>
        </p:nvSpPr>
        <p:spPr>
          <a:xfrm>
            <a:off x="7200900" y="2364315"/>
            <a:ext cx="46693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venir Next LT Pro"/>
                <a:cs typeface="Segoe UI"/>
              </a:rPr>
              <a:t>Stories and demonstration of Sprint 1​</a:t>
            </a:r>
          </a:p>
          <a:p>
            <a:r>
              <a:rPr lang="en-US" sz="2800">
                <a:latin typeface="Avenir Next LT Pro"/>
                <a:cs typeface="Segoe UI"/>
              </a:rPr>
              <a:t>​</a:t>
            </a:r>
          </a:p>
          <a:p>
            <a:r>
              <a:rPr lang="en-US" sz="2800">
                <a:latin typeface="Avenir Next LT Pro"/>
                <a:cs typeface="Segoe UI"/>
              </a:rPr>
              <a:t>Research on Artificial Intelligence​</a:t>
            </a:r>
          </a:p>
          <a:p>
            <a:endParaRPr lang="en-US" sz="2800">
              <a:latin typeface="Avenir Next LT Pro"/>
              <a:cs typeface="Segoe UI"/>
            </a:endParaRPr>
          </a:p>
          <a:p>
            <a:r>
              <a:rPr lang="en-US" sz="2800">
                <a:latin typeface="Avenir Next LT Pro"/>
                <a:cs typeface="Segoe UI"/>
              </a:rPr>
              <a:t>Schedule control</a:t>
            </a:r>
          </a:p>
          <a:p>
            <a:r>
              <a:rPr lang="en-US" sz="2800">
                <a:latin typeface="Avenir Next LT Pro"/>
                <a:cs typeface="Segoe UI"/>
              </a:rPr>
              <a:t>​</a:t>
            </a:r>
          </a:p>
          <a:p>
            <a:r>
              <a:rPr lang="en-US" sz="2800">
                <a:latin typeface="Avenir Next LT Pro"/>
                <a:cs typeface="Segoe UI"/>
              </a:rPr>
              <a:t>Objectives of the Sprint 2​</a:t>
            </a:r>
          </a:p>
        </p:txBody>
      </p:sp>
      <p:pic>
        <p:nvPicPr>
          <p:cNvPr id="20" name="Image 18">
            <a:extLst>
              <a:ext uri="{FF2B5EF4-FFF2-40B4-BE49-F238E27FC236}">
                <a16:creationId xmlns:a16="http://schemas.microsoft.com/office/drawing/2014/main" id="{E2B75B00-9517-FD48-85BA-DEE4E98CED84}"/>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19615" y="4955176"/>
            <a:ext cx="452129" cy="452129"/>
          </a:xfrm>
          <a:prstGeom prst="rect">
            <a:avLst/>
          </a:prstGeom>
        </p:spPr>
      </p:pic>
    </p:spTree>
    <p:extLst>
      <p:ext uri="{BB962C8B-B14F-4D97-AF65-F5344CB8AC3E}">
        <p14:creationId xmlns:p14="http://schemas.microsoft.com/office/powerpoint/2010/main" val="3865083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AI research</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20</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469461" y="1230890"/>
            <a:ext cx="9461046" cy="477054"/>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Docker solutions</a:t>
            </a:r>
          </a:p>
        </p:txBody>
      </p:sp>
      <p:pic>
        <p:nvPicPr>
          <p:cNvPr id="4" name="Picture 4" descr="A picture containing icon&#10;&#10;Description automatically generated">
            <a:extLst>
              <a:ext uri="{FF2B5EF4-FFF2-40B4-BE49-F238E27FC236}">
                <a16:creationId xmlns:a16="http://schemas.microsoft.com/office/drawing/2014/main" id="{72443028-643A-9387-005C-F94C2F6425A4}"/>
              </a:ext>
            </a:extLst>
          </p:cNvPr>
          <p:cNvPicPr>
            <a:picLocks noChangeAspect="1"/>
          </p:cNvPicPr>
          <p:nvPr/>
        </p:nvPicPr>
        <p:blipFill>
          <a:blip r:embed="rId4"/>
          <a:stretch>
            <a:fillRect/>
          </a:stretch>
        </p:blipFill>
        <p:spPr>
          <a:xfrm>
            <a:off x="4970584" y="1957242"/>
            <a:ext cx="2121878" cy="1243672"/>
          </a:xfrm>
          <a:prstGeom prst="rect">
            <a:avLst/>
          </a:prstGeom>
        </p:spPr>
      </p:pic>
      <p:sp>
        <p:nvSpPr>
          <p:cNvPr id="35" name="TextBox 34">
            <a:extLst>
              <a:ext uri="{FF2B5EF4-FFF2-40B4-BE49-F238E27FC236}">
                <a16:creationId xmlns:a16="http://schemas.microsoft.com/office/drawing/2014/main" id="{20D5C405-434B-8C7B-2F87-BB3EB667E758}"/>
              </a:ext>
            </a:extLst>
          </p:cNvPr>
          <p:cNvSpPr txBox="1"/>
          <p:nvPr/>
        </p:nvSpPr>
        <p:spPr>
          <a:xfrm>
            <a:off x="6705599" y="1960684"/>
            <a:ext cx="94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venir Next LT Pro"/>
                <a:ea typeface="Calibri"/>
                <a:cs typeface="Calibri"/>
              </a:rPr>
              <a:t>Docker</a:t>
            </a:r>
            <a:endParaRPr lang="en-US">
              <a:latin typeface="Avenir Next LT Pro"/>
            </a:endParaRPr>
          </a:p>
        </p:txBody>
      </p:sp>
      <p:grpSp>
        <p:nvGrpSpPr>
          <p:cNvPr id="40" name="组合 4">
            <a:extLst>
              <a:ext uri="{FF2B5EF4-FFF2-40B4-BE49-F238E27FC236}">
                <a16:creationId xmlns:a16="http://schemas.microsoft.com/office/drawing/2014/main" id="{8B20D6F7-0854-B914-5DE0-D9DD60BE3DD0}"/>
              </a:ext>
            </a:extLst>
          </p:cNvPr>
          <p:cNvGrpSpPr/>
          <p:nvPr/>
        </p:nvGrpSpPr>
        <p:grpSpPr>
          <a:xfrm>
            <a:off x="742237" y="2740790"/>
            <a:ext cx="4262437" cy="1512093"/>
            <a:chOff x="959643" y="2352675"/>
            <a:chExt cx="4262437" cy="1512093"/>
          </a:xfrm>
        </p:grpSpPr>
        <p:sp>
          <p:nvSpPr>
            <p:cNvPr id="29" name="矩形: 圆角 12">
              <a:extLst>
                <a:ext uri="{FF2B5EF4-FFF2-40B4-BE49-F238E27FC236}">
                  <a16:creationId xmlns:a16="http://schemas.microsoft.com/office/drawing/2014/main" id="{29442933-79BD-1D5D-440A-B0E130EF1B9A}"/>
                </a:ext>
              </a:extLst>
            </p:cNvPr>
            <p:cNvSpPr/>
            <p:nvPr/>
          </p:nvSpPr>
          <p:spPr>
            <a:xfrm>
              <a:off x="959643" y="2352675"/>
              <a:ext cx="4262437" cy="151209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venir Next LT Pro"/>
              </a:endParaRPr>
            </a:p>
          </p:txBody>
        </p:sp>
        <p:sp>
          <p:nvSpPr>
            <p:cNvPr id="36" name="文本框 1">
              <a:extLst>
                <a:ext uri="{FF2B5EF4-FFF2-40B4-BE49-F238E27FC236}">
                  <a16:creationId xmlns:a16="http://schemas.microsoft.com/office/drawing/2014/main" id="{905B98A4-3BE4-471E-12E2-5BD8A52524DC}"/>
                </a:ext>
              </a:extLst>
            </p:cNvPr>
            <p:cNvSpPr txBox="1"/>
            <p:nvPr/>
          </p:nvSpPr>
          <p:spPr>
            <a:xfrm>
              <a:off x="1339491" y="2438211"/>
              <a:ext cx="3434902" cy="523220"/>
            </a:xfrm>
            <a:prstGeom prst="rect">
              <a:avLst/>
            </a:prstGeom>
            <a:solidFill>
              <a:schemeClr val="accent2">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a:latin typeface="Avenir Next LT Pro"/>
                  <a:ea typeface="+mn-lt"/>
                  <a:cs typeface="+mn-lt"/>
                </a:rPr>
                <a:t>NVIDIA-ISAAC-ROS</a:t>
              </a:r>
            </a:p>
          </p:txBody>
        </p:sp>
      </p:grpSp>
      <p:sp>
        <p:nvSpPr>
          <p:cNvPr id="5" name="TextBox 4">
            <a:extLst>
              <a:ext uri="{FF2B5EF4-FFF2-40B4-BE49-F238E27FC236}">
                <a16:creationId xmlns:a16="http://schemas.microsoft.com/office/drawing/2014/main" id="{CDC122D2-3783-3D3D-52BF-6182388B772F}"/>
              </a:ext>
            </a:extLst>
          </p:cNvPr>
          <p:cNvSpPr txBox="1"/>
          <p:nvPr/>
        </p:nvSpPr>
        <p:spPr>
          <a:xfrm>
            <a:off x="993979" y="3277853"/>
            <a:ext cx="3700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6">
                    <a:lumMod val="75000"/>
                  </a:schemeClr>
                </a:solidFill>
                <a:latin typeface="Avenir Next LT Pro"/>
                <a:cs typeface="Calibri"/>
              </a:rPr>
              <a:t>Many Features</a:t>
            </a:r>
            <a:endParaRPr lang="fr-FR"/>
          </a:p>
          <a:p>
            <a:pPr algn="ctr"/>
            <a:r>
              <a:rPr lang="en-US">
                <a:solidFill>
                  <a:schemeClr val="accent6">
                    <a:lumMod val="75000"/>
                  </a:schemeClr>
                </a:solidFill>
                <a:latin typeface="Avenir Next LT Pro"/>
                <a:cs typeface="Calibri"/>
              </a:rPr>
              <a:t>Works well with Jetson</a:t>
            </a:r>
          </a:p>
          <a:p>
            <a:pPr algn="ctr"/>
            <a:r>
              <a:rPr lang="en-US">
                <a:solidFill>
                  <a:srgbClr val="FF0000"/>
                </a:solidFill>
                <a:latin typeface="Avenir Next LT Pro"/>
                <a:cs typeface="Calibri"/>
              </a:rPr>
              <a:t>Not compatible with Jetson Nano</a:t>
            </a:r>
          </a:p>
        </p:txBody>
      </p:sp>
      <p:grpSp>
        <p:nvGrpSpPr>
          <p:cNvPr id="8" name="Groupe 7">
            <a:extLst>
              <a:ext uri="{FF2B5EF4-FFF2-40B4-BE49-F238E27FC236}">
                <a16:creationId xmlns:a16="http://schemas.microsoft.com/office/drawing/2014/main" id="{8F57BB65-CC63-A90B-9B34-910F7D4A8035}"/>
              </a:ext>
            </a:extLst>
          </p:cNvPr>
          <p:cNvGrpSpPr/>
          <p:nvPr/>
        </p:nvGrpSpPr>
        <p:grpSpPr>
          <a:xfrm>
            <a:off x="7100888" y="4615711"/>
            <a:ext cx="4586273" cy="1512093"/>
            <a:chOff x="7100888" y="4615711"/>
            <a:chExt cx="4586273" cy="1512093"/>
          </a:xfrm>
        </p:grpSpPr>
        <p:grpSp>
          <p:nvGrpSpPr>
            <p:cNvPr id="13" name="组合 4">
              <a:extLst>
                <a:ext uri="{FF2B5EF4-FFF2-40B4-BE49-F238E27FC236}">
                  <a16:creationId xmlns:a16="http://schemas.microsoft.com/office/drawing/2014/main" id="{6DF224AF-3A69-40CF-E3FA-7CB83CD940DB}"/>
                </a:ext>
              </a:extLst>
            </p:cNvPr>
            <p:cNvGrpSpPr/>
            <p:nvPr/>
          </p:nvGrpSpPr>
          <p:grpSpPr>
            <a:xfrm>
              <a:off x="7100888" y="4615711"/>
              <a:ext cx="4586273" cy="1512093"/>
              <a:chOff x="958729" y="2352675"/>
              <a:chExt cx="4586273" cy="1512093"/>
            </a:xfrm>
          </p:grpSpPr>
          <p:sp>
            <p:nvSpPr>
              <p:cNvPr id="16" name="矩形: 圆角 12">
                <a:extLst>
                  <a:ext uri="{FF2B5EF4-FFF2-40B4-BE49-F238E27FC236}">
                    <a16:creationId xmlns:a16="http://schemas.microsoft.com/office/drawing/2014/main" id="{4875A667-72E6-878C-0ECB-FEA89E84C33C}"/>
                  </a:ext>
                </a:extLst>
              </p:cNvPr>
              <p:cNvSpPr/>
              <p:nvPr/>
            </p:nvSpPr>
            <p:spPr>
              <a:xfrm>
                <a:off x="959643" y="2352675"/>
                <a:ext cx="4262437" cy="1512093"/>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venir Next LT Pro"/>
                </a:endParaRPr>
              </a:p>
            </p:txBody>
          </p:sp>
          <p:sp>
            <p:nvSpPr>
              <p:cNvPr id="17" name="文本框 1">
                <a:extLst>
                  <a:ext uri="{FF2B5EF4-FFF2-40B4-BE49-F238E27FC236}">
                    <a16:creationId xmlns:a16="http://schemas.microsoft.com/office/drawing/2014/main" id="{9B87175E-F145-AAFB-7A2A-1BE85A7E43F8}"/>
                  </a:ext>
                </a:extLst>
              </p:cNvPr>
              <p:cNvSpPr txBox="1"/>
              <p:nvPr/>
            </p:nvSpPr>
            <p:spPr>
              <a:xfrm>
                <a:off x="958729" y="2438815"/>
                <a:ext cx="458627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a:latin typeface="Avenir Next LT Pro"/>
                    <a:ea typeface="+mn-lt"/>
                    <a:cs typeface="+mn-lt"/>
                  </a:rPr>
                  <a:t>New ML Container Jetson</a:t>
                </a:r>
              </a:p>
            </p:txBody>
          </p:sp>
        </p:grpSp>
        <p:sp>
          <p:nvSpPr>
            <p:cNvPr id="18" name="TextBox 4">
              <a:extLst>
                <a:ext uri="{FF2B5EF4-FFF2-40B4-BE49-F238E27FC236}">
                  <a16:creationId xmlns:a16="http://schemas.microsoft.com/office/drawing/2014/main" id="{44C5EFB5-2E36-06AC-6030-284E20C1CDA3}"/>
                </a:ext>
              </a:extLst>
            </p:cNvPr>
            <p:cNvSpPr txBox="1"/>
            <p:nvPr/>
          </p:nvSpPr>
          <p:spPr>
            <a:xfrm>
              <a:off x="7382728" y="5292960"/>
              <a:ext cx="37005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accent6">
                      <a:lumMod val="75000"/>
                    </a:schemeClr>
                  </a:solidFill>
                  <a:latin typeface="Avenir Next LT Pro"/>
                  <a:cs typeface="Calibri"/>
                </a:rPr>
                <a:t>Pytorch</a:t>
              </a:r>
              <a:endParaRPr lang="en-US">
                <a:solidFill>
                  <a:schemeClr val="accent6">
                    <a:lumMod val="75000"/>
                  </a:schemeClr>
                </a:solidFill>
                <a:latin typeface="Avenir Next LT Pro"/>
                <a:cs typeface="Calibri"/>
              </a:endParaRPr>
            </a:p>
            <a:p>
              <a:pPr algn="ctr"/>
              <a:r>
                <a:rPr lang="en-US">
                  <a:solidFill>
                    <a:schemeClr val="accent6">
                      <a:lumMod val="75000"/>
                    </a:schemeClr>
                  </a:solidFill>
                  <a:latin typeface="Avenir Next LT Pro"/>
                  <a:cs typeface="Calibri"/>
                </a:rPr>
                <a:t>ROS2 Humble</a:t>
              </a:r>
            </a:p>
          </p:txBody>
        </p:sp>
      </p:grpSp>
      <p:grpSp>
        <p:nvGrpSpPr>
          <p:cNvPr id="19" name="组合 4">
            <a:extLst>
              <a:ext uri="{FF2B5EF4-FFF2-40B4-BE49-F238E27FC236}">
                <a16:creationId xmlns:a16="http://schemas.microsoft.com/office/drawing/2014/main" id="{5B273E37-AAB0-0BC1-2D63-C0260AA2BB4B}"/>
              </a:ext>
            </a:extLst>
          </p:cNvPr>
          <p:cNvGrpSpPr/>
          <p:nvPr/>
        </p:nvGrpSpPr>
        <p:grpSpPr>
          <a:xfrm>
            <a:off x="7101802" y="2717161"/>
            <a:ext cx="4262437" cy="1512093"/>
            <a:chOff x="959643" y="2352675"/>
            <a:chExt cx="4262437" cy="1512093"/>
          </a:xfrm>
        </p:grpSpPr>
        <p:sp>
          <p:nvSpPr>
            <p:cNvPr id="21" name="矩形: 圆角 12">
              <a:extLst>
                <a:ext uri="{FF2B5EF4-FFF2-40B4-BE49-F238E27FC236}">
                  <a16:creationId xmlns:a16="http://schemas.microsoft.com/office/drawing/2014/main" id="{B6614D45-1661-0488-0DBC-4703B2C72794}"/>
                </a:ext>
              </a:extLst>
            </p:cNvPr>
            <p:cNvSpPr/>
            <p:nvPr/>
          </p:nvSpPr>
          <p:spPr>
            <a:xfrm>
              <a:off x="959643" y="2352675"/>
              <a:ext cx="4262437" cy="151209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venir Next LT Pro"/>
              </a:endParaRPr>
            </a:p>
          </p:txBody>
        </p:sp>
        <p:sp>
          <p:nvSpPr>
            <p:cNvPr id="23" name="文本框 1">
              <a:extLst>
                <a:ext uri="{FF2B5EF4-FFF2-40B4-BE49-F238E27FC236}">
                  <a16:creationId xmlns:a16="http://schemas.microsoft.com/office/drawing/2014/main" id="{9D3C547D-536C-518D-D01C-1570331EF257}"/>
                </a:ext>
              </a:extLst>
            </p:cNvPr>
            <p:cNvSpPr txBox="1"/>
            <p:nvPr/>
          </p:nvSpPr>
          <p:spPr>
            <a:xfrm>
              <a:off x="1282420" y="2395191"/>
              <a:ext cx="3783425" cy="523220"/>
            </a:xfrm>
            <a:prstGeom prst="rect">
              <a:avLst/>
            </a:prstGeom>
            <a:solidFill>
              <a:schemeClr val="accent2">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a:latin typeface="Avenir Next LT Pro"/>
                  <a:ea typeface="+mn-lt"/>
                  <a:cs typeface="+mn-lt"/>
                </a:rPr>
                <a:t>ML Container Jetson</a:t>
              </a:r>
            </a:p>
          </p:txBody>
        </p:sp>
      </p:grpSp>
      <p:sp>
        <p:nvSpPr>
          <p:cNvPr id="24" name="TextBox 4">
            <a:extLst>
              <a:ext uri="{FF2B5EF4-FFF2-40B4-BE49-F238E27FC236}">
                <a16:creationId xmlns:a16="http://schemas.microsoft.com/office/drawing/2014/main" id="{99027C6A-CB1D-471E-4075-4967EB4A74A1}"/>
              </a:ext>
            </a:extLst>
          </p:cNvPr>
          <p:cNvSpPr txBox="1"/>
          <p:nvPr/>
        </p:nvSpPr>
        <p:spPr>
          <a:xfrm>
            <a:off x="7382728" y="3249267"/>
            <a:ext cx="3700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0000"/>
                </a:solidFill>
                <a:latin typeface="Avenir Next LT Pro"/>
                <a:cs typeface="Calibri"/>
              </a:rPr>
              <a:t>Only </a:t>
            </a:r>
            <a:r>
              <a:rPr lang="en-US" err="1">
                <a:solidFill>
                  <a:srgbClr val="FF0000"/>
                </a:solidFill>
                <a:latin typeface="Avenir Next LT Pro"/>
                <a:cs typeface="Calibri"/>
              </a:rPr>
              <a:t>Pytorch</a:t>
            </a:r>
            <a:endParaRPr lang="en-US">
              <a:solidFill>
                <a:srgbClr val="FF0000"/>
              </a:solidFill>
              <a:latin typeface="Avenir Next LT Pro"/>
              <a:cs typeface="Calibri"/>
            </a:endParaRPr>
          </a:p>
          <a:p>
            <a:pPr algn="ctr"/>
            <a:r>
              <a:rPr lang="en-US">
                <a:solidFill>
                  <a:srgbClr val="FF0000"/>
                </a:solidFill>
                <a:latin typeface="Avenir Next LT Pro"/>
                <a:cs typeface="Calibri"/>
              </a:rPr>
              <a:t>Only </a:t>
            </a:r>
            <a:r>
              <a:rPr lang="en-US" err="1">
                <a:solidFill>
                  <a:srgbClr val="FF0000"/>
                </a:solidFill>
                <a:latin typeface="Avenir Next LT Pro"/>
                <a:cs typeface="Calibri"/>
              </a:rPr>
              <a:t>Tensorflow</a:t>
            </a:r>
            <a:endParaRPr lang="en-US">
              <a:solidFill>
                <a:srgbClr val="FF0000"/>
              </a:solidFill>
              <a:latin typeface="Avenir Next LT Pro"/>
              <a:cs typeface="Calibri"/>
            </a:endParaRPr>
          </a:p>
          <a:p>
            <a:pPr algn="ctr"/>
            <a:r>
              <a:rPr lang="en-US">
                <a:solidFill>
                  <a:srgbClr val="FF0000"/>
                </a:solidFill>
                <a:latin typeface="Avenir Next LT Pro"/>
                <a:cs typeface="Calibri"/>
              </a:rPr>
              <a:t>Only ROS2 Humble</a:t>
            </a:r>
          </a:p>
        </p:txBody>
      </p:sp>
      <p:grpSp>
        <p:nvGrpSpPr>
          <p:cNvPr id="27" name="组合 4">
            <a:extLst>
              <a:ext uri="{FF2B5EF4-FFF2-40B4-BE49-F238E27FC236}">
                <a16:creationId xmlns:a16="http://schemas.microsoft.com/office/drawing/2014/main" id="{5F513449-7929-8D69-50D7-0E8D3BEED02D}"/>
              </a:ext>
            </a:extLst>
          </p:cNvPr>
          <p:cNvGrpSpPr/>
          <p:nvPr/>
        </p:nvGrpSpPr>
        <p:grpSpPr>
          <a:xfrm>
            <a:off x="742237" y="4615711"/>
            <a:ext cx="4262437" cy="1512093"/>
            <a:chOff x="959643" y="2352675"/>
            <a:chExt cx="4262437" cy="1512093"/>
          </a:xfrm>
        </p:grpSpPr>
        <p:sp>
          <p:nvSpPr>
            <p:cNvPr id="28" name="矩形: 圆角 12">
              <a:extLst>
                <a:ext uri="{FF2B5EF4-FFF2-40B4-BE49-F238E27FC236}">
                  <a16:creationId xmlns:a16="http://schemas.microsoft.com/office/drawing/2014/main" id="{4482F5E7-77A7-AC95-8FC6-AFAEA2000ED0}"/>
                </a:ext>
              </a:extLst>
            </p:cNvPr>
            <p:cNvSpPr/>
            <p:nvPr/>
          </p:nvSpPr>
          <p:spPr>
            <a:xfrm>
              <a:off x="959643" y="2352675"/>
              <a:ext cx="4262437" cy="151209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venir Next LT Pro"/>
              </a:endParaRPr>
            </a:p>
          </p:txBody>
        </p:sp>
        <p:sp>
          <p:nvSpPr>
            <p:cNvPr id="30" name="文本框 1">
              <a:extLst>
                <a:ext uri="{FF2B5EF4-FFF2-40B4-BE49-F238E27FC236}">
                  <a16:creationId xmlns:a16="http://schemas.microsoft.com/office/drawing/2014/main" id="{D07A7C5A-7C05-6FAF-6F3B-76F150ED4202}"/>
                </a:ext>
              </a:extLst>
            </p:cNvPr>
            <p:cNvSpPr txBox="1"/>
            <p:nvPr/>
          </p:nvSpPr>
          <p:spPr>
            <a:xfrm>
              <a:off x="1103872" y="2438815"/>
              <a:ext cx="3981511" cy="523220"/>
            </a:xfrm>
            <a:prstGeom prst="rect">
              <a:avLst/>
            </a:prstGeom>
            <a:solidFill>
              <a:schemeClr val="accent2">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a:latin typeface="Avenir Next LT Pro"/>
                  <a:ea typeface="+mn-lt"/>
                  <a:cs typeface="+mn-lt"/>
                </a:rPr>
                <a:t>Create our own image</a:t>
              </a:r>
            </a:p>
          </p:txBody>
        </p:sp>
      </p:grpSp>
      <p:sp>
        <p:nvSpPr>
          <p:cNvPr id="31" name="TextBox 4">
            <a:extLst>
              <a:ext uri="{FF2B5EF4-FFF2-40B4-BE49-F238E27FC236}">
                <a16:creationId xmlns:a16="http://schemas.microsoft.com/office/drawing/2014/main" id="{9A819D4E-A318-859D-6DB9-B58117A3E127}"/>
              </a:ext>
            </a:extLst>
          </p:cNvPr>
          <p:cNvSpPr txBox="1"/>
          <p:nvPr/>
        </p:nvSpPr>
        <p:spPr>
          <a:xfrm>
            <a:off x="1023163" y="5147817"/>
            <a:ext cx="3700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6">
                    <a:lumMod val="75000"/>
                  </a:schemeClr>
                </a:solidFill>
                <a:latin typeface="Avenir Next LT Pro"/>
                <a:cs typeface="Calibri"/>
              </a:rPr>
              <a:t>All features we want</a:t>
            </a:r>
            <a:endParaRPr lang="fr-FR"/>
          </a:p>
          <a:p>
            <a:pPr algn="ctr"/>
            <a:r>
              <a:rPr lang="en-US">
                <a:solidFill>
                  <a:srgbClr val="FF0000"/>
                </a:solidFill>
                <a:latin typeface="Avenir Next LT Pro"/>
                <a:cs typeface="Calibri"/>
              </a:rPr>
              <a:t>Time consuming</a:t>
            </a:r>
          </a:p>
          <a:p>
            <a:pPr algn="ctr"/>
            <a:r>
              <a:rPr lang="en-US">
                <a:solidFill>
                  <a:srgbClr val="FF0000"/>
                </a:solidFill>
                <a:latin typeface="Avenir Next LT Pro"/>
                <a:cs typeface="Calibri"/>
              </a:rPr>
              <a:t>May not work</a:t>
            </a:r>
          </a:p>
        </p:txBody>
      </p:sp>
    </p:spTree>
    <p:extLst>
      <p:ext uri="{BB962C8B-B14F-4D97-AF65-F5344CB8AC3E}">
        <p14:creationId xmlns:p14="http://schemas.microsoft.com/office/powerpoint/2010/main" val="292118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AI research</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21</a:t>
            </a:fld>
            <a:endParaRPr lang="fr-FR" sz="2000" b="1">
              <a:latin typeface="Avenir Next LT Pro"/>
            </a:endParaRPr>
          </a:p>
        </p:txBody>
      </p:sp>
      <p:pic>
        <p:nvPicPr>
          <p:cNvPr id="6" name="Image 5">
            <a:extLst>
              <a:ext uri="{FF2B5EF4-FFF2-40B4-BE49-F238E27FC236}">
                <a16:creationId xmlns:a16="http://schemas.microsoft.com/office/drawing/2014/main" id="{41653640-6139-4626-938D-B3DDE7370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785" y="372838"/>
            <a:ext cx="685801" cy="685801"/>
          </a:xfrm>
          <a:prstGeom prst="rect">
            <a:avLst/>
          </a:prstGeom>
        </p:spPr>
      </p:pic>
      <p:sp>
        <p:nvSpPr>
          <p:cNvPr id="7" name="ZoneTexte 20">
            <a:extLst>
              <a:ext uri="{FF2B5EF4-FFF2-40B4-BE49-F238E27FC236}">
                <a16:creationId xmlns:a16="http://schemas.microsoft.com/office/drawing/2014/main" id="{520DF7D1-29C1-AECC-A0DC-9FB2BA94D95A}"/>
              </a:ext>
            </a:extLst>
          </p:cNvPr>
          <p:cNvSpPr txBox="1"/>
          <p:nvPr/>
        </p:nvSpPr>
        <p:spPr>
          <a:xfrm>
            <a:off x="1469461" y="1230890"/>
            <a:ext cx="9461046" cy="477054"/>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Jetson Inference using </a:t>
            </a:r>
            <a:r>
              <a:rPr lang="en-US" sz="2500" err="1">
                <a:solidFill>
                  <a:schemeClr val="bg1"/>
                </a:solidFill>
                <a:latin typeface="Avenir Next LT Pro"/>
              </a:rPr>
              <a:t>Pytorch</a:t>
            </a:r>
            <a:r>
              <a:rPr lang="en-US" sz="2500">
                <a:solidFill>
                  <a:schemeClr val="bg1"/>
                </a:solidFill>
                <a:latin typeface="Avenir Next LT Pro"/>
              </a:rPr>
              <a:t> Container</a:t>
            </a:r>
          </a:p>
        </p:txBody>
      </p:sp>
      <p:pic>
        <p:nvPicPr>
          <p:cNvPr id="8" name="test_image_detection">
            <a:hlinkClick r:id="" action="ppaction://media"/>
            <a:extLst>
              <a:ext uri="{FF2B5EF4-FFF2-40B4-BE49-F238E27FC236}">
                <a16:creationId xmlns:a16="http://schemas.microsoft.com/office/drawing/2014/main" id="{A7373ED3-40C5-B320-FBB3-78BEF5F6130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66727" y="2067832"/>
            <a:ext cx="7451427" cy="4099255"/>
          </a:xfrm>
          <a:prstGeom prst="rect">
            <a:avLst/>
          </a:prstGeom>
        </p:spPr>
      </p:pic>
      <p:sp>
        <p:nvSpPr>
          <p:cNvPr id="12" name="ZoneTexte 11">
            <a:extLst>
              <a:ext uri="{FF2B5EF4-FFF2-40B4-BE49-F238E27FC236}">
                <a16:creationId xmlns:a16="http://schemas.microsoft.com/office/drawing/2014/main" id="{1B716125-A025-054F-0846-B7419BC9A6B3}"/>
              </a:ext>
            </a:extLst>
          </p:cNvPr>
          <p:cNvSpPr txBox="1"/>
          <p:nvPr/>
        </p:nvSpPr>
        <p:spPr>
          <a:xfrm>
            <a:off x="9666726" y="2101859"/>
            <a:ext cx="2573846" cy="923330"/>
          </a:xfrm>
          <a:prstGeom prst="rect">
            <a:avLst/>
          </a:prstGeom>
          <a:noFill/>
        </p:spPr>
        <p:txBody>
          <a:bodyPr wrap="none" rtlCol="0">
            <a:spAutoFit/>
          </a:bodyPr>
          <a:lstStyle/>
          <a:p>
            <a:r>
              <a:rPr lang="en-US">
                <a:solidFill>
                  <a:srgbClr val="FF0000"/>
                </a:solidFill>
              </a:rPr>
              <a:t>Not supported for ROS2</a:t>
            </a:r>
          </a:p>
          <a:p>
            <a:r>
              <a:rPr lang="en-US">
                <a:solidFill>
                  <a:srgbClr val="FF0000"/>
                </a:solidFill>
              </a:rPr>
              <a:t>Humble, but is supported</a:t>
            </a:r>
          </a:p>
          <a:p>
            <a:r>
              <a:rPr lang="en-US">
                <a:solidFill>
                  <a:srgbClr val="FF0000"/>
                </a:solidFill>
              </a:rPr>
              <a:t>for ROS2 Eloquent</a:t>
            </a:r>
          </a:p>
        </p:txBody>
      </p:sp>
    </p:spTree>
    <p:extLst>
      <p:ext uri="{BB962C8B-B14F-4D97-AF65-F5344CB8AC3E}">
        <p14:creationId xmlns:p14="http://schemas.microsoft.com/office/powerpoint/2010/main" val="428889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rPr>
              <a:t>Schedule Control</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24" name="ZoneTexte 23">
            <a:extLst>
              <a:ext uri="{FF2B5EF4-FFF2-40B4-BE49-F238E27FC236}">
                <a16:creationId xmlns:a16="http://schemas.microsoft.com/office/drawing/2014/main" id="{0EE4FA74-3647-422B-9980-8B28F223A1EC}"/>
              </a:ext>
            </a:extLst>
          </p:cNvPr>
          <p:cNvSpPr txBox="1"/>
          <p:nvPr/>
        </p:nvSpPr>
        <p:spPr>
          <a:xfrm>
            <a:off x="1992198" y="1136418"/>
            <a:ext cx="8204555" cy="477054"/>
          </a:xfrm>
          <a:prstGeom prst="rect">
            <a:avLst/>
          </a:prstGeom>
          <a:noFill/>
        </p:spPr>
        <p:txBody>
          <a:bodyPr wrap="square" lIns="91440" tIns="45720" rIns="91440" bIns="45720" rtlCol="0" anchor="t">
            <a:spAutoFit/>
          </a:bodyPr>
          <a:lstStyle/>
          <a:p>
            <a:pPr algn="ctr"/>
            <a:endParaRPr lang="en-US" sz="2500">
              <a:solidFill>
                <a:schemeClr val="bg1"/>
              </a:solidFill>
              <a:latin typeface="Avenir Next LT Pro"/>
            </a:endParaRPr>
          </a:p>
        </p:txBody>
      </p:sp>
      <p:sp>
        <p:nvSpPr>
          <p:cNvPr id="7" name="ZoneTexte 6">
            <a:extLst>
              <a:ext uri="{FF2B5EF4-FFF2-40B4-BE49-F238E27FC236}">
                <a16:creationId xmlns:a16="http://schemas.microsoft.com/office/drawing/2014/main" id="{BAC9A49A-FB06-47CA-A728-F0A04B29106F}"/>
              </a:ext>
            </a:extLst>
          </p:cNvPr>
          <p:cNvSpPr txBox="1"/>
          <p:nvPr/>
        </p:nvSpPr>
        <p:spPr>
          <a:xfrm>
            <a:off x="496397" y="2844888"/>
            <a:ext cx="3823623" cy="408623"/>
          </a:xfrm>
          <a:prstGeom prst="round2DiagRect">
            <a:avLst/>
          </a:prstGeom>
          <a:solidFill>
            <a:srgbClr val="F08C4A"/>
          </a:solidFill>
        </p:spPr>
        <p:txBody>
          <a:bodyPr wrap="square" lIns="91440" tIns="45720" rIns="91440" bIns="45720" rtlCol="0" anchor="t">
            <a:spAutoFit/>
          </a:bodyPr>
          <a:lstStyle/>
          <a:p>
            <a:r>
              <a:rPr lang="en-US">
                <a:latin typeface="Avenir Next LT Pro"/>
              </a:rPr>
              <a:t>Planned:</a:t>
            </a:r>
          </a:p>
        </p:txBody>
      </p:sp>
      <p:sp>
        <p:nvSpPr>
          <p:cNvPr id="3" name="Espace réservé du numéro de diapositive 2">
            <a:extLst>
              <a:ext uri="{FF2B5EF4-FFF2-40B4-BE49-F238E27FC236}">
                <a16:creationId xmlns:a16="http://schemas.microsoft.com/office/drawing/2014/main" id="{C4449456-EFD4-451A-9790-46B69C7114CF}"/>
              </a:ext>
            </a:extLst>
          </p:cNvPr>
          <p:cNvSpPr>
            <a:spLocks noGrp="1"/>
          </p:cNvSpPr>
          <p:nvPr>
            <p:ph type="sldNum" sz="quarter" idx="12"/>
          </p:nvPr>
        </p:nvSpPr>
        <p:spPr/>
        <p:txBody>
          <a:bodyPr/>
          <a:lstStyle/>
          <a:p>
            <a:fld id="{FD7A9633-343E-4A90-A07B-C619048A2403}" type="slidenum">
              <a:rPr lang="fr-FR" sz="2000" b="1" dirty="0" smtClean="0">
                <a:latin typeface="Avenir Next LT Pro"/>
              </a:rPr>
              <a:t>22</a:t>
            </a:fld>
            <a:endParaRPr lang="fr-FR" sz="2000" b="1">
              <a:latin typeface="Avenir Next LT Pro"/>
            </a:endParaRPr>
          </a:p>
        </p:txBody>
      </p:sp>
      <p:sp>
        <p:nvSpPr>
          <p:cNvPr id="32" name="ZoneTexte 31">
            <a:extLst>
              <a:ext uri="{FF2B5EF4-FFF2-40B4-BE49-F238E27FC236}">
                <a16:creationId xmlns:a16="http://schemas.microsoft.com/office/drawing/2014/main" id="{A1E8BC1A-EB30-40C7-98F1-C3A8A040C1C7}"/>
              </a:ext>
            </a:extLst>
          </p:cNvPr>
          <p:cNvSpPr txBox="1"/>
          <p:nvPr/>
        </p:nvSpPr>
        <p:spPr>
          <a:xfrm>
            <a:off x="7247453" y="2056252"/>
            <a:ext cx="3823623" cy="408623"/>
          </a:xfrm>
          <a:prstGeom prst="round2DiagRect">
            <a:avLst/>
          </a:prstGeom>
          <a:solidFill>
            <a:schemeClr val="accent5"/>
          </a:solidFill>
          <a:ln>
            <a:solidFill>
              <a:schemeClr val="accent4">
                <a:lumMod val="60000"/>
                <a:lumOff val="40000"/>
              </a:schemeClr>
            </a:solidFill>
          </a:ln>
        </p:spPr>
        <p:txBody>
          <a:bodyPr wrap="square" lIns="91440" tIns="45720" rIns="91440" bIns="45720" rtlCol="0" anchor="t">
            <a:spAutoFit/>
          </a:bodyPr>
          <a:lstStyle/>
          <a:p>
            <a:r>
              <a:rPr lang="en-US">
                <a:latin typeface="Avenir Next LT Pro"/>
              </a:rPr>
              <a:t>Done:</a:t>
            </a:r>
          </a:p>
        </p:txBody>
      </p:sp>
      <p:sp>
        <p:nvSpPr>
          <p:cNvPr id="4" name="文本框 3">
            <a:extLst>
              <a:ext uri="{FF2B5EF4-FFF2-40B4-BE49-F238E27FC236}">
                <a16:creationId xmlns:a16="http://schemas.microsoft.com/office/drawing/2014/main" id="{C6BD4DD8-406B-F3D2-4DF9-F927CB73D545}"/>
              </a:ext>
            </a:extLst>
          </p:cNvPr>
          <p:cNvSpPr txBox="1"/>
          <p:nvPr/>
        </p:nvSpPr>
        <p:spPr>
          <a:xfrm>
            <a:off x="502478" y="3330222"/>
            <a:ext cx="3696566" cy="2308324"/>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ea typeface="等线"/>
                <a:cs typeface="Calibri" panose="020F0502020204030204"/>
              </a:rPr>
              <a:t>The car </a:t>
            </a:r>
            <a:r>
              <a:rPr lang="fr-FR" altLang="zh-CN">
                <a:ea typeface="等线"/>
                <a:cs typeface="Calibri" panose="020F0502020204030204"/>
              </a:rPr>
              <a:t>drives </a:t>
            </a:r>
            <a:r>
              <a:rPr lang="fr-FR" altLang="zh-CN" err="1">
                <a:ea typeface="等线"/>
                <a:cs typeface="Calibri" panose="020F0502020204030204"/>
              </a:rPr>
              <a:t>following</a:t>
            </a:r>
            <a:r>
              <a:rPr lang="fr-FR" altLang="zh-CN">
                <a:ea typeface="等线"/>
                <a:cs typeface="Calibri" panose="020F0502020204030204"/>
              </a:rPr>
              <a:t> a </a:t>
            </a:r>
            <a:r>
              <a:rPr lang="zh-CN" altLang="en-US" b="1">
                <a:ea typeface="等线"/>
                <a:cs typeface="Calibri" panose="020F0502020204030204"/>
              </a:rPr>
              <a:t>straight </a:t>
            </a:r>
            <a:r>
              <a:rPr lang="fr-FR" altLang="zh-CN" b="1" err="1">
                <a:ea typeface="等线"/>
                <a:cs typeface="Calibri" panose="020F0502020204030204"/>
              </a:rPr>
              <a:t>trajectory</a:t>
            </a:r>
            <a:r>
              <a:rPr lang="zh-CN" altLang="en-US">
                <a:ea typeface="等线"/>
                <a:cs typeface="Calibri" panose="020F0502020204030204"/>
              </a:rPr>
              <a:t>.</a:t>
            </a:r>
            <a:endParaRPr lang="zh-CN" altLang="en-US">
              <a:ea typeface="等线" panose="02010600030101010101" pitchFamily="2" charset="-122"/>
              <a:cs typeface="Calibri" panose="020F0502020204030204"/>
            </a:endParaRPr>
          </a:p>
          <a:p>
            <a:pPr marL="285750" indent="-285750">
              <a:buFont typeface="Arial"/>
              <a:buChar char="•"/>
            </a:pPr>
            <a:endParaRPr lang="zh-CN" altLang="en-US">
              <a:ea typeface="等线"/>
              <a:cs typeface="Calibri" panose="020F0502020204030204"/>
            </a:endParaRPr>
          </a:p>
          <a:p>
            <a:pPr marL="285750" indent="-285750">
              <a:buFont typeface="Arial"/>
              <a:buChar char="•"/>
            </a:pPr>
            <a:r>
              <a:rPr lang="zh-CN" altLang="en-US">
                <a:ea typeface="等线"/>
                <a:cs typeface="Calibri" panose="020F0502020204030204"/>
              </a:rPr>
              <a:t>The car </a:t>
            </a:r>
            <a:r>
              <a:rPr lang="fr-FR" altLang="zh-CN">
                <a:ea typeface="等线"/>
                <a:cs typeface="Calibri" panose="020F0502020204030204"/>
              </a:rPr>
              <a:t>can</a:t>
            </a:r>
            <a:r>
              <a:rPr lang="zh-CN" altLang="en-US">
                <a:ea typeface="等线"/>
                <a:cs typeface="Calibri" panose="020F0502020204030204"/>
              </a:rPr>
              <a:t> </a:t>
            </a:r>
            <a:r>
              <a:rPr lang="zh-CN" altLang="en-US" b="1">
                <a:ea typeface="等线"/>
                <a:cs typeface="Calibri" panose="020F0502020204030204"/>
              </a:rPr>
              <a:t>accelerat</a:t>
            </a:r>
            <a:r>
              <a:rPr lang="fr-FR" altLang="zh-CN" b="1">
                <a:ea typeface="等线"/>
                <a:cs typeface="Calibri" panose="020F0502020204030204"/>
              </a:rPr>
              <a:t>e</a:t>
            </a:r>
            <a:r>
              <a:rPr lang="zh-CN" altLang="en-US" b="1">
                <a:ea typeface="等线"/>
                <a:cs typeface="Calibri" panose="020F0502020204030204"/>
              </a:rPr>
              <a:t>, decelerat</a:t>
            </a:r>
            <a:r>
              <a:rPr lang="fr-FR" altLang="zh-CN" b="1">
                <a:ea typeface="等线"/>
                <a:cs typeface="Calibri" panose="020F0502020204030204"/>
              </a:rPr>
              <a:t>e</a:t>
            </a:r>
            <a:r>
              <a:rPr lang="zh-CN" altLang="en-US" b="1">
                <a:ea typeface="等线"/>
                <a:cs typeface="Calibri" panose="020F0502020204030204"/>
              </a:rPr>
              <a:t> </a:t>
            </a:r>
            <a:r>
              <a:rPr lang="zh-CN" altLang="en-US">
                <a:ea typeface="等线"/>
                <a:cs typeface="Calibri" panose="020F0502020204030204"/>
              </a:rPr>
              <a:t>and </a:t>
            </a:r>
            <a:r>
              <a:rPr lang="zh-CN" altLang="en-US" b="1">
                <a:ea typeface="等线"/>
                <a:cs typeface="Calibri" panose="020F0502020204030204"/>
              </a:rPr>
              <a:t>stop</a:t>
            </a:r>
            <a:r>
              <a:rPr lang="zh-CN" altLang="en-US">
                <a:ea typeface="等线"/>
                <a:cs typeface="Calibri" panose="020F0502020204030204"/>
              </a:rPr>
              <a:t>.</a:t>
            </a:r>
          </a:p>
          <a:p>
            <a:pPr marL="285750" indent="-285750">
              <a:buFont typeface="Arial"/>
              <a:buChar char="•"/>
            </a:pPr>
            <a:endParaRPr lang="zh-CN" altLang="en-US">
              <a:ea typeface="等线"/>
              <a:cs typeface="Calibri" panose="020F0502020204030204"/>
            </a:endParaRPr>
          </a:p>
          <a:p>
            <a:pPr marL="285750" indent="-285750">
              <a:buFont typeface="Arial"/>
              <a:buChar char="•"/>
            </a:pPr>
            <a:r>
              <a:rPr lang="zh-CN" altLang="en-US">
                <a:ea typeface="等线"/>
                <a:cs typeface="Calibri" panose="020F0502020204030204"/>
              </a:rPr>
              <a:t>The data can be </a:t>
            </a:r>
            <a:r>
              <a:rPr lang="zh-CN" altLang="en-US" b="1">
                <a:ea typeface="等线"/>
                <a:cs typeface="Calibri" panose="020F0502020204030204"/>
              </a:rPr>
              <a:t>read </a:t>
            </a:r>
            <a:r>
              <a:rPr lang="zh-CN" altLang="en-US">
                <a:ea typeface="等线"/>
                <a:cs typeface="Calibri" panose="020F0502020204030204"/>
              </a:rPr>
              <a:t>and </a:t>
            </a:r>
            <a:r>
              <a:rPr lang="zh-CN" altLang="en-US" b="1">
                <a:ea typeface="等线"/>
                <a:cs typeface="Calibri" panose="020F0502020204030204"/>
              </a:rPr>
              <a:t>printed </a:t>
            </a:r>
            <a:r>
              <a:rPr lang="zh-CN" altLang="en-US">
                <a:ea typeface="等线"/>
                <a:cs typeface="Calibri" panose="020F0502020204030204"/>
              </a:rPr>
              <a:t>from some sensors.</a:t>
            </a:r>
          </a:p>
        </p:txBody>
      </p:sp>
      <p:sp>
        <p:nvSpPr>
          <p:cNvPr id="6" name="箭头: 右 5">
            <a:extLst>
              <a:ext uri="{FF2B5EF4-FFF2-40B4-BE49-F238E27FC236}">
                <a16:creationId xmlns:a16="http://schemas.microsoft.com/office/drawing/2014/main" id="{7D935028-BF55-23D7-A965-E47CAED0D6B8}"/>
              </a:ext>
            </a:extLst>
          </p:cNvPr>
          <p:cNvSpPr/>
          <p:nvPr/>
        </p:nvSpPr>
        <p:spPr>
          <a:xfrm rot="20640000">
            <a:off x="4803912" y="3759078"/>
            <a:ext cx="1910521" cy="154608"/>
          </a:xfrm>
          <a:prstGeom prst="rightArrow">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ZoneTexte 31">
            <a:extLst>
              <a:ext uri="{FF2B5EF4-FFF2-40B4-BE49-F238E27FC236}">
                <a16:creationId xmlns:a16="http://schemas.microsoft.com/office/drawing/2014/main" id="{456EA9BC-CC36-6565-DD81-6685C7C2A145}"/>
              </a:ext>
            </a:extLst>
          </p:cNvPr>
          <p:cNvSpPr txBox="1"/>
          <p:nvPr/>
        </p:nvSpPr>
        <p:spPr>
          <a:xfrm>
            <a:off x="7247453" y="5174511"/>
            <a:ext cx="3823623" cy="408623"/>
          </a:xfrm>
          <a:prstGeom prst="round2DiagRect">
            <a:avLst/>
          </a:prstGeom>
          <a:solidFill>
            <a:schemeClr val="accent6">
              <a:lumMod val="60000"/>
              <a:lumOff val="40000"/>
            </a:schemeClr>
          </a:solidFill>
        </p:spPr>
        <p:txBody>
          <a:bodyPr wrap="square" lIns="91440" tIns="45720" rIns="91440" bIns="45720" rtlCol="0" anchor="t">
            <a:spAutoFit/>
          </a:bodyPr>
          <a:lstStyle/>
          <a:p>
            <a:r>
              <a:rPr lang="en-US">
                <a:latin typeface="Avenir Next LT Pro"/>
              </a:rPr>
              <a:t>Not planned:</a:t>
            </a:r>
          </a:p>
        </p:txBody>
      </p:sp>
      <p:sp>
        <p:nvSpPr>
          <p:cNvPr id="12" name="文本框 11">
            <a:extLst>
              <a:ext uri="{FF2B5EF4-FFF2-40B4-BE49-F238E27FC236}">
                <a16:creationId xmlns:a16="http://schemas.microsoft.com/office/drawing/2014/main" id="{89B0A55A-C638-D38A-5617-BED359200006}"/>
              </a:ext>
            </a:extLst>
          </p:cNvPr>
          <p:cNvSpPr txBox="1"/>
          <p:nvPr/>
        </p:nvSpPr>
        <p:spPr>
          <a:xfrm>
            <a:off x="7252961" y="5664288"/>
            <a:ext cx="3749259" cy="369332"/>
          </a:xfrm>
          <a:prstGeom prst="rect">
            <a:avLst/>
          </a:prstGeom>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ltLang="zh-CN">
                <a:ea typeface="等线"/>
                <a:cs typeface="Calibri"/>
              </a:rPr>
              <a:t>AI research</a:t>
            </a:r>
            <a:endParaRPr lang="zh-CN">
              <a:ea typeface="等线"/>
              <a:cs typeface="Calibri"/>
            </a:endParaRPr>
          </a:p>
        </p:txBody>
      </p:sp>
      <p:sp>
        <p:nvSpPr>
          <p:cNvPr id="13" name="箭头: 右 12">
            <a:extLst>
              <a:ext uri="{FF2B5EF4-FFF2-40B4-BE49-F238E27FC236}">
                <a16:creationId xmlns:a16="http://schemas.microsoft.com/office/drawing/2014/main" id="{FBA46968-C1E7-625D-FAEB-D7CDB7552E0B}"/>
              </a:ext>
            </a:extLst>
          </p:cNvPr>
          <p:cNvSpPr/>
          <p:nvPr/>
        </p:nvSpPr>
        <p:spPr>
          <a:xfrm rot="1500000">
            <a:off x="4792869" y="4874469"/>
            <a:ext cx="1910521" cy="154608"/>
          </a:xfrm>
          <a:prstGeom prst="rightArrow">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Image 18">
            <a:extLst>
              <a:ext uri="{FF2B5EF4-FFF2-40B4-BE49-F238E27FC236}">
                <a16:creationId xmlns:a16="http://schemas.microsoft.com/office/drawing/2014/main" id="{BF00864A-9B67-C24C-51F8-AAF10382A78C}"/>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0571" y="491499"/>
            <a:ext cx="452129" cy="452129"/>
          </a:xfrm>
          <a:prstGeom prst="rect">
            <a:avLst/>
          </a:prstGeom>
        </p:spPr>
      </p:pic>
      <p:sp>
        <p:nvSpPr>
          <p:cNvPr id="14" name="文本框 13">
            <a:extLst>
              <a:ext uri="{FF2B5EF4-FFF2-40B4-BE49-F238E27FC236}">
                <a16:creationId xmlns:a16="http://schemas.microsoft.com/office/drawing/2014/main" id="{DB19F967-8318-A2AD-E985-8E95D10A3D8F}"/>
              </a:ext>
            </a:extLst>
          </p:cNvPr>
          <p:cNvSpPr txBox="1"/>
          <p:nvPr/>
        </p:nvSpPr>
        <p:spPr>
          <a:xfrm>
            <a:off x="7281650" y="2541946"/>
            <a:ext cx="3696566" cy="230832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ea typeface="等线"/>
                <a:cs typeface="Calibri" panose="020F0502020204030204"/>
              </a:rPr>
              <a:t>The car </a:t>
            </a:r>
            <a:r>
              <a:rPr lang="fr-FR" altLang="zh-CN">
                <a:ea typeface="等线"/>
                <a:cs typeface="Calibri" panose="020F0502020204030204"/>
              </a:rPr>
              <a:t>drives </a:t>
            </a:r>
            <a:r>
              <a:rPr lang="fr-FR" altLang="zh-CN" err="1">
                <a:ea typeface="等线"/>
                <a:cs typeface="Calibri" panose="020F0502020204030204"/>
              </a:rPr>
              <a:t>following</a:t>
            </a:r>
            <a:r>
              <a:rPr lang="fr-FR" altLang="zh-CN">
                <a:ea typeface="等线"/>
                <a:cs typeface="Calibri" panose="020F0502020204030204"/>
              </a:rPr>
              <a:t> a </a:t>
            </a:r>
            <a:r>
              <a:rPr lang="zh-CN" altLang="en-US" b="1">
                <a:ea typeface="等线"/>
                <a:cs typeface="Calibri" panose="020F0502020204030204"/>
              </a:rPr>
              <a:t>straight </a:t>
            </a:r>
            <a:r>
              <a:rPr lang="fr-FR" altLang="zh-CN" b="1" err="1">
                <a:ea typeface="等线"/>
                <a:cs typeface="Calibri" panose="020F0502020204030204"/>
              </a:rPr>
              <a:t>trajectory</a:t>
            </a:r>
            <a:r>
              <a:rPr lang="zh-CN" altLang="en-US">
                <a:ea typeface="等线"/>
                <a:cs typeface="Calibri" panose="020F0502020204030204"/>
              </a:rPr>
              <a:t>.</a:t>
            </a:r>
            <a:endParaRPr lang="zh-CN" altLang="en-US">
              <a:ea typeface="等线" panose="02010600030101010101" pitchFamily="2" charset="-122"/>
              <a:cs typeface="Calibri" panose="020F0502020204030204"/>
            </a:endParaRPr>
          </a:p>
          <a:p>
            <a:pPr marL="285750" indent="-285750">
              <a:buFont typeface="Arial"/>
              <a:buChar char="•"/>
            </a:pPr>
            <a:endParaRPr lang="zh-CN" altLang="en-US">
              <a:ea typeface="等线"/>
              <a:cs typeface="Calibri" panose="020F0502020204030204"/>
            </a:endParaRPr>
          </a:p>
          <a:p>
            <a:pPr marL="285750" indent="-285750">
              <a:buFont typeface="Arial"/>
              <a:buChar char="•"/>
            </a:pPr>
            <a:r>
              <a:rPr lang="zh-CN" altLang="en-US">
                <a:ea typeface="等线"/>
                <a:cs typeface="Calibri" panose="020F0502020204030204"/>
              </a:rPr>
              <a:t>The car </a:t>
            </a:r>
            <a:r>
              <a:rPr lang="fr-FR" altLang="zh-CN">
                <a:ea typeface="等线"/>
                <a:cs typeface="Calibri" panose="020F0502020204030204"/>
              </a:rPr>
              <a:t>can</a:t>
            </a:r>
            <a:r>
              <a:rPr lang="zh-CN" altLang="en-US">
                <a:ea typeface="等线"/>
                <a:cs typeface="Calibri" panose="020F0502020204030204"/>
              </a:rPr>
              <a:t> </a:t>
            </a:r>
            <a:r>
              <a:rPr lang="zh-CN" altLang="en-US" b="1">
                <a:ea typeface="等线"/>
                <a:cs typeface="Calibri" panose="020F0502020204030204"/>
              </a:rPr>
              <a:t>accelerat</a:t>
            </a:r>
            <a:r>
              <a:rPr lang="fr-FR" altLang="zh-CN" b="1">
                <a:ea typeface="等线"/>
                <a:cs typeface="Calibri" panose="020F0502020204030204"/>
              </a:rPr>
              <a:t>e</a:t>
            </a:r>
            <a:r>
              <a:rPr lang="zh-CN" altLang="en-US" b="1">
                <a:ea typeface="等线"/>
                <a:cs typeface="Calibri" panose="020F0502020204030204"/>
              </a:rPr>
              <a:t>, decelerat</a:t>
            </a:r>
            <a:r>
              <a:rPr lang="fr-FR" altLang="zh-CN" b="1">
                <a:ea typeface="等线"/>
                <a:cs typeface="Calibri" panose="020F0502020204030204"/>
              </a:rPr>
              <a:t>e</a:t>
            </a:r>
            <a:r>
              <a:rPr lang="zh-CN" altLang="en-US" b="1">
                <a:ea typeface="等线"/>
                <a:cs typeface="Calibri" panose="020F0502020204030204"/>
              </a:rPr>
              <a:t> </a:t>
            </a:r>
            <a:r>
              <a:rPr lang="zh-CN" altLang="en-US">
                <a:ea typeface="等线"/>
                <a:cs typeface="Calibri" panose="020F0502020204030204"/>
              </a:rPr>
              <a:t>and </a:t>
            </a:r>
            <a:r>
              <a:rPr lang="zh-CN" altLang="en-US" b="1">
                <a:ea typeface="等线"/>
                <a:cs typeface="Calibri" panose="020F0502020204030204"/>
              </a:rPr>
              <a:t>stop</a:t>
            </a:r>
            <a:r>
              <a:rPr lang="zh-CN" altLang="en-US">
                <a:ea typeface="等线"/>
                <a:cs typeface="Calibri" panose="020F0502020204030204"/>
              </a:rPr>
              <a:t>.</a:t>
            </a:r>
          </a:p>
          <a:p>
            <a:pPr marL="285750" indent="-285750">
              <a:buFont typeface="Arial"/>
              <a:buChar char="•"/>
            </a:pPr>
            <a:endParaRPr lang="zh-CN" altLang="en-US">
              <a:ea typeface="等线"/>
              <a:cs typeface="Calibri" panose="020F0502020204030204"/>
            </a:endParaRPr>
          </a:p>
          <a:p>
            <a:pPr marL="285750" indent="-285750">
              <a:buFont typeface="Arial"/>
              <a:buChar char="•"/>
            </a:pPr>
            <a:r>
              <a:rPr lang="zh-CN" altLang="en-US">
                <a:ea typeface="等线"/>
                <a:cs typeface="Calibri" panose="020F0502020204030204"/>
              </a:rPr>
              <a:t>The data can be </a:t>
            </a:r>
            <a:r>
              <a:rPr lang="zh-CN" altLang="en-US" b="1">
                <a:ea typeface="等线"/>
                <a:cs typeface="Calibri" panose="020F0502020204030204"/>
              </a:rPr>
              <a:t>read </a:t>
            </a:r>
            <a:r>
              <a:rPr lang="zh-CN" altLang="en-US">
                <a:ea typeface="等线"/>
                <a:cs typeface="Calibri" panose="020F0502020204030204"/>
              </a:rPr>
              <a:t>and </a:t>
            </a:r>
            <a:r>
              <a:rPr lang="zh-CN" altLang="en-US" b="1">
                <a:ea typeface="等线"/>
                <a:cs typeface="Calibri" panose="020F0502020204030204"/>
              </a:rPr>
              <a:t>printed </a:t>
            </a:r>
            <a:r>
              <a:rPr lang="zh-CN" altLang="en-US">
                <a:ea typeface="等线"/>
                <a:cs typeface="Calibri" panose="020F0502020204030204"/>
              </a:rPr>
              <a:t>from some sensors.</a:t>
            </a:r>
          </a:p>
        </p:txBody>
      </p:sp>
    </p:spTree>
    <p:extLst>
      <p:ext uri="{BB962C8B-B14F-4D97-AF65-F5344CB8AC3E}">
        <p14:creationId xmlns:p14="http://schemas.microsoft.com/office/powerpoint/2010/main" val="233019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fr-FR" sz="4000">
                <a:ea typeface="+mj-lt"/>
                <a:cs typeface="+mj-lt"/>
              </a:rPr>
              <a:t>Objectives of sprint 2</a:t>
            </a:r>
            <a:endParaRPr lang="zh-CN">
              <a:ea typeface="+mj-lt"/>
              <a:cs typeface="+mj-lt"/>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6" name="矩形: 圆角 5">
            <a:extLst>
              <a:ext uri="{FF2B5EF4-FFF2-40B4-BE49-F238E27FC236}">
                <a16:creationId xmlns:a16="http://schemas.microsoft.com/office/drawing/2014/main" id="{5E1736E6-E3A7-879F-62CE-0CB03652D355}"/>
              </a:ext>
            </a:extLst>
          </p:cNvPr>
          <p:cNvSpPr/>
          <p:nvPr/>
        </p:nvSpPr>
        <p:spPr>
          <a:xfrm>
            <a:off x="6777930" y="2657647"/>
            <a:ext cx="4262437"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1">
            <a:extLst>
              <a:ext uri="{FF2B5EF4-FFF2-40B4-BE49-F238E27FC236}">
                <a16:creationId xmlns:a16="http://schemas.microsoft.com/office/drawing/2014/main" id="{9FCD2823-9EC4-D202-2844-D91F6376E144}"/>
              </a:ext>
            </a:extLst>
          </p:cNvPr>
          <p:cNvPicPr>
            <a:picLocks noChangeAspect="1"/>
          </p:cNvPicPr>
          <p:nvPr/>
        </p:nvPicPr>
        <p:blipFill>
          <a:blip r:embed="rId3"/>
          <a:stretch>
            <a:fillRect/>
          </a:stretch>
        </p:blipFill>
        <p:spPr>
          <a:xfrm>
            <a:off x="6923187" y="2779090"/>
            <a:ext cx="1231107" cy="1266826"/>
          </a:xfrm>
          <a:prstGeom prst="rect">
            <a:avLst/>
          </a:prstGeom>
        </p:spPr>
      </p:pic>
      <p:sp>
        <p:nvSpPr>
          <p:cNvPr id="18" name="文本框 17">
            <a:extLst>
              <a:ext uri="{FF2B5EF4-FFF2-40B4-BE49-F238E27FC236}">
                <a16:creationId xmlns:a16="http://schemas.microsoft.com/office/drawing/2014/main" id="{8CA5F217-73BF-6650-262A-0C6084B01F68}"/>
              </a:ext>
            </a:extLst>
          </p:cNvPr>
          <p:cNvSpPr txBox="1"/>
          <p:nvPr/>
        </p:nvSpPr>
        <p:spPr>
          <a:xfrm>
            <a:off x="8213930" y="2957665"/>
            <a:ext cx="28694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latin typeface="Avenir Next LT Pro"/>
                <a:ea typeface="+mn-lt"/>
                <a:cs typeface="+mn-lt"/>
              </a:rPr>
              <a:t>Ro</a:t>
            </a:r>
            <a:r>
              <a:rPr lang="zh-CN" b="1">
                <a:latin typeface="Avenir Next LT Pro"/>
                <a:ea typeface="+mn-lt"/>
                <a:cs typeface="+mn-lt"/>
              </a:rPr>
              <a:t>a</a:t>
            </a:r>
            <a:r>
              <a:rPr lang="en-US" altLang="zh-CN" b="1">
                <a:latin typeface="Avenir Next LT Pro"/>
                <a:ea typeface="+mn-lt"/>
                <a:cs typeface="+mn-lt"/>
              </a:rPr>
              <a:t>d</a:t>
            </a:r>
            <a:r>
              <a:rPr lang="zh-CN" altLang="en-US" b="1">
                <a:latin typeface="Avenir Next LT Pro"/>
                <a:ea typeface="+mn-lt"/>
                <a:cs typeface="+mn-lt"/>
              </a:rPr>
              <a:t> </a:t>
            </a:r>
            <a:r>
              <a:rPr lang="en-US" altLang="zh-CN" b="1">
                <a:latin typeface="Avenir Next LT Pro"/>
                <a:ea typeface="+mn-lt"/>
                <a:cs typeface="+mn-lt"/>
              </a:rPr>
              <a:t>s</a:t>
            </a:r>
            <a:r>
              <a:rPr lang="zh-CN" b="1">
                <a:latin typeface="Avenir Next LT Pro"/>
                <a:ea typeface="+mn-lt"/>
                <a:cs typeface="+mn-lt"/>
              </a:rPr>
              <a:t>i</a:t>
            </a:r>
            <a:r>
              <a:rPr lang="en-US" altLang="zh-CN" b="1">
                <a:latin typeface="Avenir Next LT Pro"/>
                <a:ea typeface="+mn-lt"/>
                <a:cs typeface="+mn-lt"/>
              </a:rPr>
              <a:t>g</a:t>
            </a:r>
            <a:r>
              <a:rPr lang="zh-CN" b="1">
                <a:latin typeface="Avenir Next LT Pro"/>
                <a:ea typeface="+mn-lt"/>
                <a:cs typeface="+mn-lt"/>
              </a:rPr>
              <a:t>n</a:t>
            </a:r>
            <a:r>
              <a:rPr lang="zh-CN" altLang="en-US" b="1">
                <a:latin typeface="Avenir Next LT Pro"/>
                <a:ea typeface="+mn-lt"/>
                <a:cs typeface="+mn-lt"/>
              </a:rPr>
              <a:t> </a:t>
            </a:r>
            <a:r>
              <a:rPr lang="en-US" altLang="zh-CN" b="1">
                <a:latin typeface="Avenir Next LT Pro"/>
                <a:ea typeface="+mn-lt"/>
                <a:cs typeface="+mn-lt"/>
              </a:rPr>
              <a:t>detect</a:t>
            </a:r>
            <a:r>
              <a:rPr lang="zh-CN" b="1">
                <a:latin typeface="Avenir Next LT Pro"/>
                <a:ea typeface="+mn-lt"/>
                <a:cs typeface="+mn-lt"/>
              </a:rPr>
              <a:t>i</a:t>
            </a:r>
            <a:r>
              <a:rPr lang="en-US" altLang="zh-CN" b="1">
                <a:latin typeface="Avenir Next LT Pro"/>
                <a:ea typeface="+mn-lt"/>
                <a:cs typeface="+mn-lt"/>
              </a:rPr>
              <a:t>o</a:t>
            </a:r>
            <a:r>
              <a:rPr lang="zh-CN" b="1">
                <a:latin typeface="Avenir Next LT Pro"/>
                <a:ea typeface="+mn-lt"/>
                <a:cs typeface="+mn-lt"/>
              </a:rPr>
              <a:t>n</a:t>
            </a:r>
            <a:endParaRPr lang="zh-CN" b="1">
              <a:latin typeface="Avenir Next LT Pro"/>
            </a:endParaRPr>
          </a:p>
          <a:p>
            <a:r>
              <a:rPr lang="en-US" altLang="zh-CN">
                <a:latin typeface="Avenir Next LT Pro"/>
                <a:ea typeface="+mn-lt"/>
                <a:cs typeface="+mn-lt"/>
              </a:rPr>
              <a:t>D</a:t>
            </a:r>
            <a:r>
              <a:rPr lang="zh-CN">
                <a:latin typeface="Avenir Next LT Pro"/>
                <a:ea typeface="+mn-lt"/>
                <a:cs typeface="+mn-lt"/>
              </a:rPr>
              <a:t>ete</a:t>
            </a:r>
            <a:r>
              <a:rPr lang="en-US" altLang="zh-CN" err="1">
                <a:latin typeface="Avenir Next LT Pro"/>
                <a:ea typeface="+mn-lt"/>
                <a:cs typeface="+mn-lt"/>
              </a:rPr>
              <a:t>ct</a:t>
            </a:r>
            <a:r>
              <a:rPr lang="zh-CN">
                <a:latin typeface="Avenir Next LT Pro"/>
                <a:ea typeface="+mn-lt"/>
                <a:cs typeface="+mn-lt"/>
              </a:rPr>
              <a:t> and re</a:t>
            </a:r>
            <a:r>
              <a:rPr lang="en-US" altLang="zh-CN">
                <a:latin typeface="Avenir Next LT Pro"/>
                <a:ea typeface="+mn-lt"/>
                <a:cs typeface="+mn-lt"/>
              </a:rPr>
              <a:t>c</a:t>
            </a:r>
            <a:r>
              <a:rPr lang="zh-CN">
                <a:latin typeface="Avenir Next LT Pro"/>
                <a:ea typeface="+mn-lt"/>
                <a:cs typeface="+mn-lt"/>
              </a:rPr>
              <a:t>o</a:t>
            </a:r>
            <a:r>
              <a:rPr lang="en-US" altLang="zh-CN" err="1">
                <a:latin typeface="Avenir Next LT Pro"/>
                <a:ea typeface="+mn-lt"/>
                <a:cs typeface="+mn-lt"/>
              </a:rPr>
              <a:t>gn</a:t>
            </a:r>
            <a:r>
              <a:rPr lang="zh-CN">
                <a:latin typeface="Avenir Next LT Pro"/>
                <a:ea typeface="+mn-lt"/>
                <a:cs typeface="+mn-lt"/>
              </a:rPr>
              <a:t>i</a:t>
            </a:r>
            <a:r>
              <a:rPr lang="en-US" altLang="zh-CN">
                <a:latin typeface="Avenir Next LT Pro"/>
                <a:ea typeface="+mn-lt"/>
                <a:cs typeface="+mn-lt"/>
              </a:rPr>
              <a:t>z</a:t>
            </a:r>
            <a:r>
              <a:rPr lang="zh-CN">
                <a:latin typeface="Avenir Next LT Pro"/>
                <a:ea typeface="+mn-lt"/>
                <a:cs typeface="+mn-lt"/>
              </a:rPr>
              <a:t>e road sign</a:t>
            </a:r>
            <a:r>
              <a:rPr lang="fr-FR" altLang="zh-CN">
                <a:latin typeface="Avenir Next LT Pro"/>
                <a:ea typeface="+mn-lt"/>
                <a:cs typeface="+mn-lt"/>
              </a:rPr>
              <a:t>s</a:t>
            </a:r>
            <a:endParaRPr lang="zh-CN">
              <a:latin typeface="Avenir Next LT Pro"/>
            </a:endParaRPr>
          </a:p>
        </p:txBody>
      </p:sp>
      <p:sp>
        <p:nvSpPr>
          <p:cNvPr id="15" name="Espace réservé du numéro de diapositive 14">
            <a:extLst>
              <a:ext uri="{FF2B5EF4-FFF2-40B4-BE49-F238E27FC236}">
                <a16:creationId xmlns:a16="http://schemas.microsoft.com/office/drawing/2014/main" id="{A110993F-4661-4949-AF06-99F82671DE2F}"/>
              </a:ext>
            </a:extLst>
          </p:cNvPr>
          <p:cNvSpPr>
            <a:spLocks noGrp="1"/>
          </p:cNvSpPr>
          <p:nvPr>
            <p:ph type="sldNum" sz="quarter" idx="12"/>
          </p:nvPr>
        </p:nvSpPr>
        <p:spPr/>
        <p:txBody>
          <a:bodyPr/>
          <a:lstStyle/>
          <a:p>
            <a:fld id="{FD7A9633-343E-4A90-A07B-C619048A2403}" type="slidenum">
              <a:rPr lang="fr-FR" sz="2000" b="1" dirty="0" smtClean="0">
                <a:latin typeface="Avenir Next LT Pro"/>
              </a:rPr>
              <a:t>23</a:t>
            </a:fld>
            <a:endParaRPr lang="fr-FR" sz="2000" b="1">
              <a:latin typeface="Avenir Next LT Pro"/>
            </a:endParaRPr>
          </a:p>
        </p:txBody>
      </p:sp>
      <p:sp>
        <p:nvSpPr>
          <p:cNvPr id="3" name="矩形: 圆角 2">
            <a:extLst>
              <a:ext uri="{FF2B5EF4-FFF2-40B4-BE49-F238E27FC236}">
                <a16:creationId xmlns:a16="http://schemas.microsoft.com/office/drawing/2014/main" id="{C1C72E2D-ABF0-F883-A3D8-9E9F362EC95D}"/>
              </a:ext>
            </a:extLst>
          </p:cNvPr>
          <p:cNvSpPr/>
          <p:nvPr/>
        </p:nvSpPr>
        <p:spPr>
          <a:xfrm>
            <a:off x="1051014" y="2657527"/>
            <a:ext cx="4262437"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0000"/>
              </a:solidFill>
            </a:endParaRPr>
          </a:p>
        </p:txBody>
      </p:sp>
      <p:pic>
        <p:nvPicPr>
          <p:cNvPr id="7" name="图片 6">
            <a:extLst>
              <a:ext uri="{FF2B5EF4-FFF2-40B4-BE49-F238E27FC236}">
                <a16:creationId xmlns:a16="http://schemas.microsoft.com/office/drawing/2014/main" id="{DA9F5A95-5AD9-9E72-2D4A-A982CB994041}"/>
              </a:ext>
            </a:extLst>
          </p:cNvPr>
          <p:cNvPicPr>
            <a:picLocks noChangeAspect="1"/>
          </p:cNvPicPr>
          <p:nvPr/>
        </p:nvPicPr>
        <p:blipFill>
          <a:blip r:embed="rId4"/>
          <a:stretch>
            <a:fillRect/>
          </a:stretch>
        </p:blipFill>
        <p:spPr>
          <a:xfrm>
            <a:off x="1327240" y="2850408"/>
            <a:ext cx="1123951" cy="1123951"/>
          </a:xfrm>
          <a:prstGeom prst="rect">
            <a:avLst/>
          </a:prstGeom>
        </p:spPr>
      </p:pic>
      <p:sp>
        <p:nvSpPr>
          <p:cNvPr id="14" name="文本框 3">
            <a:extLst>
              <a:ext uri="{FF2B5EF4-FFF2-40B4-BE49-F238E27FC236}">
                <a16:creationId xmlns:a16="http://schemas.microsoft.com/office/drawing/2014/main" id="{6D99454D-4E80-13F1-A0E9-6C69DFDC68B4}"/>
              </a:ext>
            </a:extLst>
          </p:cNvPr>
          <p:cNvSpPr txBox="1"/>
          <p:nvPr/>
        </p:nvSpPr>
        <p:spPr>
          <a:xfrm>
            <a:off x="2437953" y="2787179"/>
            <a:ext cx="293513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b="1">
                <a:latin typeface="Avenir Next LT Pro"/>
                <a:ea typeface="+mn-lt"/>
                <a:cs typeface="+mn-lt"/>
              </a:rPr>
              <a:t>AI training</a:t>
            </a:r>
            <a:endParaRPr lang="zh-CN" altLang="en-US" b="1">
              <a:latin typeface="Avenir Next LT Pro"/>
              <a:ea typeface="等线" panose="02010600030101010101" pitchFamily="2" charset="-122"/>
              <a:cs typeface="+mn-lt"/>
            </a:endParaRPr>
          </a:p>
          <a:p>
            <a:r>
              <a:rPr lang="zh-CN">
                <a:latin typeface="Avenir Next LT Pro"/>
                <a:ea typeface="+mn-lt"/>
                <a:cs typeface="+mn-lt"/>
              </a:rPr>
              <a:t>Create and train the AI model which detect</a:t>
            </a:r>
            <a:r>
              <a:rPr lang="fr-FR" altLang="zh-CN">
                <a:latin typeface="Avenir Next LT Pro"/>
                <a:ea typeface="+mn-lt"/>
                <a:cs typeface="+mn-lt"/>
              </a:rPr>
              <a:t>s</a:t>
            </a:r>
            <a:r>
              <a:rPr lang="zh-CN">
                <a:latin typeface="Avenir Next LT Pro"/>
                <a:ea typeface="+mn-lt"/>
                <a:cs typeface="+mn-lt"/>
              </a:rPr>
              <a:t> road signs and pedestrian</a:t>
            </a:r>
            <a:r>
              <a:rPr lang="fr-FR" altLang="zh-CN">
                <a:latin typeface="Avenir Next LT Pro"/>
                <a:ea typeface="+mn-lt"/>
                <a:cs typeface="+mn-lt"/>
              </a:rPr>
              <a:t>s</a:t>
            </a:r>
            <a:endParaRPr lang="zh-CN">
              <a:latin typeface="Avenir Next LT Pro"/>
              <a:ea typeface="等线"/>
              <a:cs typeface="Calibri"/>
            </a:endParaRPr>
          </a:p>
        </p:txBody>
      </p:sp>
      <p:sp>
        <p:nvSpPr>
          <p:cNvPr id="5" name="矩形: 圆角 2">
            <a:extLst>
              <a:ext uri="{FF2B5EF4-FFF2-40B4-BE49-F238E27FC236}">
                <a16:creationId xmlns:a16="http://schemas.microsoft.com/office/drawing/2014/main" id="{7A582175-CD7C-F08C-B4C8-708F4C471996}"/>
              </a:ext>
            </a:extLst>
          </p:cNvPr>
          <p:cNvSpPr/>
          <p:nvPr/>
        </p:nvSpPr>
        <p:spPr>
          <a:xfrm>
            <a:off x="3953337" y="4640968"/>
            <a:ext cx="4262437"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0000"/>
              </a:solidFill>
            </a:endParaRPr>
          </a:p>
        </p:txBody>
      </p:sp>
      <p:sp>
        <p:nvSpPr>
          <p:cNvPr id="13" name="文本框 3">
            <a:extLst>
              <a:ext uri="{FF2B5EF4-FFF2-40B4-BE49-F238E27FC236}">
                <a16:creationId xmlns:a16="http://schemas.microsoft.com/office/drawing/2014/main" id="{47E02E99-A383-BC0C-E609-8A7807447578}"/>
              </a:ext>
            </a:extLst>
          </p:cNvPr>
          <p:cNvSpPr txBox="1"/>
          <p:nvPr/>
        </p:nvSpPr>
        <p:spPr>
          <a:xfrm>
            <a:off x="5418718" y="4927503"/>
            <a:ext cx="2525747"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b="1">
                <a:latin typeface="Avenir Next LT Pro"/>
                <a:ea typeface="+mn-lt"/>
                <a:cs typeface="+mn-lt"/>
              </a:rPr>
              <a:t>Obstacles</a:t>
            </a:r>
            <a:r>
              <a:rPr lang="zh-CN" altLang="fr-FR" b="1">
                <a:latin typeface="Avenir Next LT Pro"/>
                <a:ea typeface="+mn-lt"/>
                <a:cs typeface="+mn-lt"/>
              </a:rPr>
              <a:t> detection</a:t>
            </a:r>
            <a:endParaRPr lang="zh-CN" altLang="en-US" b="1">
              <a:latin typeface="Avenir Next LT Pro"/>
              <a:ea typeface="等线" panose="02010600030101010101" pitchFamily="2" charset="-122"/>
              <a:cs typeface="+mn-lt"/>
            </a:endParaRPr>
          </a:p>
          <a:p>
            <a:r>
              <a:rPr lang="fr-FR" altLang="zh-CN">
                <a:latin typeface="Avenir Next LT Pro"/>
                <a:ea typeface="+mn-lt"/>
                <a:cs typeface="+mn-lt"/>
              </a:rPr>
              <a:t>D</a:t>
            </a:r>
            <a:r>
              <a:rPr lang="zh-CN">
                <a:latin typeface="Avenir Next LT Pro"/>
                <a:ea typeface="+mn-lt"/>
                <a:cs typeface="+mn-lt"/>
              </a:rPr>
              <a:t>ecte</a:t>
            </a:r>
            <a:r>
              <a:rPr lang="fr-FR" altLang="zh-CN">
                <a:latin typeface="Avenir Next LT Pro"/>
                <a:ea typeface="+mn-lt"/>
                <a:cs typeface="+mn-lt"/>
              </a:rPr>
              <a:t>ct</a:t>
            </a:r>
            <a:r>
              <a:rPr lang="zh-CN" altLang="fr-FR">
                <a:latin typeface="Avenir Next LT Pro"/>
                <a:ea typeface="+mn-lt"/>
                <a:cs typeface="+mn-lt"/>
              </a:rPr>
              <a:t> </a:t>
            </a:r>
            <a:r>
              <a:rPr lang="fr-FR" altLang="zh-CN">
                <a:latin typeface="Avenir Next LT Pro"/>
                <a:ea typeface="+mn-lt"/>
                <a:cs typeface="+mn-lt"/>
              </a:rPr>
              <a:t>obstacles on the road</a:t>
            </a:r>
            <a:endParaRPr lang="fr-FR" altLang="zh-CN">
              <a:latin typeface="Avenir Next LT Pro"/>
              <a:ea typeface="等线"/>
              <a:cs typeface="Calibri"/>
            </a:endParaRPr>
          </a:p>
        </p:txBody>
      </p:sp>
      <p:pic>
        <p:nvPicPr>
          <p:cNvPr id="21" name="Image 21">
            <a:extLst>
              <a:ext uri="{FF2B5EF4-FFF2-40B4-BE49-F238E27FC236}">
                <a16:creationId xmlns:a16="http://schemas.microsoft.com/office/drawing/2014/main" id="{F8FD3207-BB0B-ED26-B1D8-673D65761EA1}"/>
              </a:ext>
            </a:extLst>
          </p:cNvPr>
          <p:cNvPicPr>
            <a:picLocks noChangeAspect="1"/>
          </p:cNvPicPr>
          <p:nvPr/>
        </p:nvPicPr>
        <p:blipFill>
          <a:blip r:embed="rId5"/>
          <a:stretch>
            <a:fillRect/>
          </a:stretch>
        </p:blipFill>
        <p:spPr>
          <a:xfrm>
            <a:off x="4175310" y="4836458"/>
            <a:ext cx="1140760" cy="1129554"/>
          </a:xfrm>
          <a:prstGeom prst="rect">
            <a:avLst/>
          </a:prstGeom>
        </p:spPr>
      </p:pic>
      <p:pic>
        <p:nvPicPr>
          <p:cNvPr id="23" name="Image 10">
            <a:extLst>
              <a:ext uri="{FF2B5EF4-FFF2-40B4-BE49-F238E27FC236}">
                <a16:creationId xmlns:a16="http://schemas.microsoft.com/office/drawing/2014/main" id="{391C9570-3E6F-D0DD-CB36-712EEBD9EFD9}"/>
              </a:ext>
            </a:extLst>
          </p:cNvPr>
          <p:cNvPicPr>
            <a:picLocks noChangeAspect="1"/>
          </p:cNvPicPr>
          <p:nvPr/>
        </p:nvPicPr>
        <p:blipFill>
          <a:blip r:embed="rId6"/>
          <a:stretch>
            <a:fillRect/>
          </a:stretch>
        </p:blipFill>
        <p:spPr>
          <a:xfrm>
            <a:off x="3334231" y="461180"/>
            <a:ext cx="478972" cy="478972"/>
          </a:xfrm>
          <a:prstGeom prst="rect">
            <a:avLst/>
          </a:prstGeom>
        </p:spPr>
      </p:pic>
      <p:pic>
        <p:nvPicPr>
          <p:cNvPr id="25" name="Image 10">
            <a:extLst>
              <a:ext uri="{FF2B5EF4-FFF2-40B4-BE49-F238E27FC236}">
                <a16:creationId xmlns:a16="http://schemas.microsoft.com/office/drawing/2014/main" id="{9DC1A6D7-B377-7F03-0D7F-A502796B1A17}"/>
              </a:ext>
            </a:extLst>
          </p:cNvPr>
          <p:cNvPicPr>
            <a:picLocks noChangeAspect="1"/>
          </p:cNvPicPr>
          <p:nvPr/>
        </p:nvPicPr>
        <p:blipFill>
          <a:blip r:embed="rId6"/>
          <a:stretch>
            <a:fillRect/>
          </a:stretch>
        </p:blipFill>
        <p:spPr>
          <a:xfrm>
            <a:off x="2811716" y="461180"/>
            <a:ext cx="478972" cy="478972"/>
          </a:xfrm>
          <a:prstGeom prst="rect">
            <a:avLst/>
          </a:prstGeom>
        </p:spPr>
      </p:pic>
    </p:spTree>
    <p:extLst>
      <p:ext uri="{BB962C8B-B14F-4D97-AF65-F5344CB8AC3E}">
        <p14:creationId xmlns:p14="http://schemas.microsoft.com/office/powerpoint/2010/main" val="1321978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a:t>
            </a:r>
            <a:r>
              <a:rPr lang="en-US" sz="4000">
                <a:latin typeface="Avenir Next LT Pro"/>
              </a:rPr>
              <a:t>2</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12" name="ZoneTexte 11">
            <a:extLst>
              <a:ext uri="{FF2B5EF4-FFF2-40B4-BE49-F238E27FC236}">
                <a16:creationId xmlns:a16="http://schemas.microsoft.com/office/drawing/2014/main" id="{498CCBB4-C53B-41FA-9320-499159E486E6}"/>
              </a:ext>
            </a:extLst>
          </p:cNvPr>
          <p:cNvSpPr txBox="1"/>
          <p:nvPr/>
        </p:nvSpPr>
        <p:spPr>
          <a:xfrm>
            <a:off x="2722509" y="1135238"/>
            <a:ext cx="6743933"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1: </a:t>
            </a:r>
          </a:p>
          <a:p>
            <a:pPr algn="ctr"/>
            <a:r>
              <a:rPr lang="fr-FR" sz="2000" err="1">
                <a:solidFill>
                  <a:schemeClr val="bg1"/>
                </a:solidFill>
                <a:cs typeface="Calibri"/>
              </a:rPr>
              <a:t>Detect</a:t>
            </a:r>
            <a:r>
              <a:rPr lang="fr-FR" sz="2000">
                <a:solidFill>
                  <a:schemeClr val="bg1"/>
                </a:solidFill>
                <a:cs typeface="Calibri"/>
              </a:rPr>
              <a:t> road </a:t>
            </a:r>
            <a:r>
              <a:rPr lang="fr-FR" sz="2000" err="1">
                <a:solidFill>
                  <a:schemeClr val="bg1"/>
                </a:solidFill>
                <a:cs typeface="Calibri"/>
              </a:rPr>
              <a:t>signs</a:t>
            </a:r>
            <a:r>
              <a:rPr lang="fr-FR" sz="2000">
                <a:solidFill>
                  <a:schemeClr val="bg1"/>
                </a:solidFill>
                <a:cs typeface="Calibri"/>
              </a:rPr>
              <a:t> on the </a:t>
            </a:r>
            <a:r>
              <a:rPr lang="fr-FR" sz="2000" err="1">
                <a:solidFill>
                  <a:schemeClr val="bg1"/>
                </a:solidFill>
                <a:cs typeface="Calibri"/>
              </a:rPr>
              <a:t>side</a:t>
            </a:r>
            <a:r>
              <a:rPr lang="fr-FR" sz="2000">
                <a:solidFill>
                  <a:schemeClr val="bg1"/>
                </a:solidFill>
                <a:cs typeface="Calibri"/>
              </a:rPr>
              <a:t> of the road</a:t>
            </a:r>
            <a:endParaRPr lang="fr-FR">
              <a:solidFill>
                <a:schemeClr val="bg1"/>
              </a:solidFill>
            </a:endParaRPr>
          </a:p>
        </p:txBody>
      </p:sp>
      <p:sp>
        <p:nvSpPr>
          <p:cNvPr id="15" name="Rectangle : coins arrondis 14">
            <a:extLst>
              <a:ext uri="{FF2B5EF4-FFF2-40B4-BE49-F238E27FC236}">
                <a16:creationId xmlns:a16="http://schemas.microsoft.com/office/drawing/2014/main" id="{4854658C-F472-4CCF-9201-CFFC59B5F3AA}"/>
              </a:ext>
            </a:extLst>
          </p:cNvPr>
          <p:cNvSpPr/>
          <p:nvPr/>
        </p:nvSpPr>
        <p:spPr>
          <a:xfrm>
            <a:off x="1620342" y="3281111"/>
            <a:ext cx="2937152" cy="78483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18" name="Rectangle : coins arrondis 17">
            <a:extLst>
              <a:ext uri="{FF2B5EF4-FFF2-40B4-BE49-F238E27FC236}">
                <a16:creationId xmlns:a16="http://schemas.microsoft.com/office/drawing/2014/main" id="{B1970CB4-98AE-4711-9D47-9386655BEDA7}"/>
              </a:ext>
            </a:extLst>
          </p:cNvPr>
          <p:cNvSpPr/>
          <p:nvPr/>
        </p:nvSpPr>
        <p:spPr>
          <a:xfrm>
            <a:off x="7334612" y="3281111"/>
            <a:ext cx="2713701" cy="78483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venir Next LT Pro"/>
                <a:cs typeface="Calibri"/>
              </a:rPr>
              <a:t> Object detection</a:t>
            </a:r>
          </a:p>
        </p:txBody>
      </p:sp>
      <p:sp>
        <p:nvSpPr>
          <p:cNvPr id="28" name="Rectangle : coins arrondis 27">
            <a:extLst>
              <a:ext uri="{FF2B5EF4-FFF2-40B4-BE49-F238E27FC236}">
                <a16:creationId xmlns:a16="http://schemas.microsoft.com/office/drawing/2014/main" id="{C0EF538F-68F9-4A6C-9188-CE2606C447E6}"/>
              </a:ext>
            </a:extLst>
          </p:cNvPr>
          <p:cNvSpPr/>
          <p:nvPr/>
        </p:nvSpPr>
        <p:spPr>
          <a:xfrm>
            <a:off x="4627933" y="4621110"/>
            <a:ext cx="2713701" cy="64758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24</a:t>
            </a:fld>
            <a:endParaRPr lang="fr-FR" sz="2000" b="1">
              <a:latin typeface="Avenir Next LT Pro"/>
              <a:cs typeface="Calibri"/>
            </a:endParaRPr>
          </a:p>
        </p:txBody>
      </p:sp>
      <p:sp>
        <p:nvSpPr>
          <p:cNvPr id="31" name="ZoneTexte 30">
            <a:extLst>
              <a:ext uri="{FF2B5EF4-FFF2-40B4-BE49-F238E27FC236}">
                <a16:creationId xmlns:a16="http://schemas.microsoft.com/office/drawing/2014/main" id="{577972E3-0679-4083-8D48-F2FDDF4D2947}"/>
              </a:ext>
            </a:extLst>
          </p:cNvPr>
          <p:cNvSpPr txBox="1"/>
          <p:nvPr/>
        </p:nvSpPr>
        <p:spPr>
          <a:xfrm>
            <a:off x="7657653" y="5009286"/>
            <a:ext cx="4098760" cy="1021556"/>
          </a:xfrm>
          <a:prstGeom prst="round2DiagRect">
            <a:avLst/>
          </a:prstGeom>
          <a:solidFill>
            <a:srgbClr val="F08C4A"/>
          </a:solidFill>
        </p:spPr>
        <p:txBody>
          <a:bodyPr wrap="square" lIns="91440" tIns="45720" rIns="91440" bIns="45720" rtlCol="0" anchor="t">
            <a:spAutoFit/>
          </a:bodyPr>
          <a:lstStyle/>
          <a:p>
            <a:r>
              <a:rPr lang="en-US">
                <a:latin typeface="Avenir Next LT Pro"/>
                <a:ea typeface="+mn-lt"/>
                <a:cs typeface="+mn-lt"/>
              </a:rPr>
              <a:t>Test:</a:t>
            </a:r>
          </a:p>
          <a:p>
            <a:pPr marL="285750" indent="-285750">
              <a:buFont typeface="Arial,Sans-Serif"/>
              <a:buChar char="•"/>
            </a:pPr>
            <a:r>
              <a:rPr lang="en-US">
                <a:latin typeface="Avenir Next LT Pro"/>
                <a:ea typeface="+mn-lt"/>
                <a:cs typeface="+mn-lt"/>
              </a:rPr>
              <a:t>Simulate a road sign on the road  </a:t>
            </a:r>
          </a:p>
          <a:p>
            <a:pPr marL="285750" indent="-285750">
              <a:buFont typeface="Arial,Sans-Serif"/>
              <a:buChar char="•"/>
            </a:pPr>
            <a:r>
              <a:rPr lang="en-US">
                <a:latin typeface="Avenir Next LT Pro"/>
                <a:cs typeface="Calibri"/>
              </a:rPr>
              <a:t>Check the printed data</a:t>
            </a:r>
          </a:p>
        </p:txBody>
      </p:sp>
      <p:pic>
        <p:nvPicPr>
          <p:cNvPr id="6" name="Image 5">
            <a:extLst>
              <a:ext uri="{FF2B5EF4-FFF2-40B4-BE49-F238E27FC236}">
                <a16:creationId xmlns:a16="http://schemas.microsoft.com/office/drawing/2014/main" id="{72919ECF-DC2C-C74C-7F86-EC0B76ED60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12" b="32727"/>
          <a:stretch/>
        </p:blipFill>
        <p:spPr>
          <a:xfrm>
            <a:off x="5179698" y="1966690"/>
            <a:ext cx="1568522" cy="1003706"/>
          </a:xfrm>
          <a:prstGeom prst="rect">
            <a:avLst/>
          </a:prstGeom>
        </p:spPr>
      </p:pic>
      <p:sp>
        <p:nvSpPr>
          <p:cNvPr id="7" name="ZoneTexte 19">
            <a:extLst>
              <a:ext uri="{FF2B5EF4-FFF2-40B4-BE49-F238E27FC236}">
                <a16:creationId xmlns:a16="http://schemas.microsoft.com/office/drawing/2014/main" id="{0106AEC1-421F-1A17-2425-9796F4761A13}"/>
              </a:ext>
            </a:extLst>
          </p:cNvPr>
          <p:cNvSpPr txBox="1"/>
          <p:nvPr/>
        </p:nvSpPr>
        <p:spPr>
          <a:xfrm>
            <a:off x="1965030" y="3429000"/>
            <a:ext cx="2247775"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cs typeface="Calibri"/>
              </a:rPr>
              <a:t>Create or find dataset</a:t>
            </a:r>
          </a:p>
        </p:txBody>
      </p:sp>
      <p:sp>
        <p:nvSpPr>
          <p:cNvPr id="8" name="ZoneTexte 19">
            <a:extLst>
              <a:ext uri="{FF2B5EF4-FFF2-40B4-BE49-F238E27FC236}">
                <a16:creationId xmlns:a16="http://schemas.microsoft.com/office/drawing/2014/main" id="{E886319F-6986-164C-8C98-C85120728794}"/>
              </a:ext>
            </a:extLst>
          </p:cNvPr>
          <p:cNvSpPr txBox="1"/>
          <p:nvPr/>
        </p:nvSpPr>
        <p:spPr>
          <a:xfrm>
            <a:off x="5071977" y="4750181"/>
            <a:ext cx="1789471" cy="369332"/>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AI training</a:t>
            </a:r>
          </a:p>
        </p:txBody>
      </p:sp>
      <p:pic>
        <p:nvPicPr>
          <p:cNvPr id="13" name="Image 10">
            <a:extLst>
              <a:ext uri="{FF2B5EF4-FFF2-40B4-BE49-F238E27FC236}">
                <a16:creationId xmlns:a16="http://schemas.microsoft.com/office/drawing/2014/main" id="{4BC93F72-E253-61A1-609E-23116D07BA2B}"/>
              </a:ext>
            </a:extLst>
          </p:cNvPr>
          <p:cNvPicPr>
            <a:picLocks noChangeAspect="1"/>
          </p:cNvPicPr>
          <p:nvPr/>
        </p:nvPicPr>
        <p:blipFill>
          <a:blip r:embed="rId4"/>
          <a:stretch>
            <a:fillRect/>
          </a:stretch>
        </p:blipFill>
        <p:spPr>
          <a:xfrm>
            <a:off x="4602679" y="459179"/>
            <a:ext cx="478972" cy="478972"/>
          </a:xfrm>
          <a:prstGeom prst="rect">
            <a:avLst/>
          </a:prstGeom>
        </p:spPr>
      </p:pic>
      <p:pic>
        <p:nvPicPr>
          <p:cNvPr id="16" name="Image 10">
            <a:extLst>
              <a:ext uri="{FF2B5EF4-FFF2-40B4-BE49-F238E27FC236}">
                <a16:creationId xmlns:a16="http://schemas.microsoft.com/office/drawing/2014/main" id="{D76BDD2F-E575-A616-76EE-29726F5C673F}"/>
              </a:ext>
            </a:extLst>
          </p:cNvPr>
          <p:cNvPicPr>
            <a:picLocks noChangeAspect="1"/>
          </p:cNvPicPr>
          <p:nvPr/>
        </p:nvPicPr>
        <p:blipFill>
          <a:blip r:embed="rId4"/>
          <a:stretch>
            <a:fillRect/>
          </a:stretch>
        </p:blipFill>
        <p:spPr>
          <a:xfrm>
            <a:off x="4080164" y="459179"/>
            <a:ext cx="478972" cy="478972"/>
          </a:xfrm>
          <a:prstGeom prst="rect">
            <a:avLst/>
          </a:prstGeom>
        </p:spPr>
      </p:pic>
      <p:pic>
        <p:nvPicPr>
          <p:cNvPr id="14" name="Image 13">
            <a:extLst>
              <a:ext uri="{FF2B5EF4-FFF2-40B4-BE49-F238E27FC236}">
                <a16:creationId xmlns:a16="http://schemas.microsoft.com/office/drawing/2014/main" id="{4BC172D1-A526-439F-A3F0-DA05B346F49B}"/>
              </a:ext>
            </a:extLst>
          </p:cNvPr>
          <p:cNvPicPr>
            <a:picLocks noChangeAspect="1"/>
          </p:cNvPicPr>
          <p:nvPr/>
        </p:nvPicPr>
        <p:blipFill rotWithShape="1">
          <a:blip r:embed="rId5">
            <a:extLst>
              <a:ext uri="{28A0092B-C50C-407E-A947-70E740481C1C}">
                <a14:useLocalDpi xmlns:a14="http://schemas.microsoft.com/office/drawing/2010/main" val="0"/>
              </a:ext>
            </a:extLst>
          </a:blip>
          <a:srcRect b="24483"/>
          <a:stretch/>
        </p:blipFill>
        <p:spPr>
          <a:xfrm rot="10800000">
            <a:off x="4851997" y="3017018"/>
            <a:ext cx="2207777" cy="1667257"/>
          </a:xfrm>
          <a:prstGeom prst="rect">
            <a:avLst/>
          </a:prstGeom>
        </p:spPr>
      </p:pic>
    </p:spTree>
    <p:extLst>
      <p:ext uri="{BB962C8B-B14F-4D97-AF65-F5344CB8AC3E}">
        <p14:creationId xmlns:p14="http://schemas.microsoft.com/office/powerpoint/2010/main" val="358389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a:t>
            </a:r>
            <a:r>
              <a:rPr lang="en-US" sz="4000">
                <a:latin typeface="Avenir Next LT Pro"/>
              </a:rPr>
              <a:t>2</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12" name="ZoneTexte 11">
            <a:extLst>
              <a:ext uri="{FF2B5EF4-FFF2-40B4-BE49-F238E27FC236}">
                <a16:creationId xmlns:a16="http://schemas.microsoft.com/office/drawing/2014/main" id="{498CCBB4-C53B-41FA-9320-499159E486E6}"/>
              </a:ext>
            </a:extLst>
          </p:cNvPr>
          <p:cNvSpPr txBox="1"/>
          <p:nvPr/>
        </p:nvSpPr>
        <p:spPr>
          <a:xfrm>
            <a:off x="2722509" y="1135238"/>
            <a:ext cx="6743933"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2: </a:t>
            </a:r>
          </a:p>
          <a:p>
            <a:pPr algn="ctr"/>
            <a:r>
              <a:rPr lang="fr-FR" sz="2000">
                <a:solidFill>
                  <a:schemeClr val="bg1"/>
                </a:solidFill>
                <a:cs typeface="Calibri"/>
              </a:rPr>
              <a:t>Slow</a:t>
            </a:r>
            <a:r>
              <a:rPr lang="fr-FR" sz="2000">
                <a:solidFill>
                  <a:schemeClr val="bg1"/>
                </a:solidFill>
                <a:ea typeface="+mn-lt"/>
                <a:cs typeface="+mn-lt"/>
              </a:rPr>
              <a:t> down </a:t>
            </a:r>
            <a:r>
              <a:rPr lang="en-US" sz="2000">
                <a:solidFill>
                  <a:schemeClr val="bg1"/>
                </a:solidFill>
                <a:ea typeface="+mn-lt"/>
                <a:cs typeface="+mn-lt"/>
              </a:rPr>
              <a:t>after</a:t>
            </a:r>
            <a:r>
              <a:rPr lang="fr-FR" sz="2000">
                <a:solidFill>
                  <a:schemeClr val="bg1"/>
                </a:solidFill>
                <a:ea typeface="+mn-lt"/>
                <a:cs typeface="+mn-lt"/>
              </a:rPr>
              <a:t> a road </a:t>
            </a:r>
            <a:r>
              <a:rPr lang="fr-FR" sz="2000" err="1">
                <a:solidFill>
                  <a:schemeClr val="bg1"/>
                </a:solidFill>
                <a:ea typeface="+mn-lt"/>
                <a:cs typeface="+mn-lt"/>
              </a:rPr>
              <a:t>sign</a:t>
            </a:r>
            <a:r>
              <a:rPr lang="fr-FR" sz="2000">
                <a:solidFill>
                  <a:schemeClr val="bg1"/>
                </a:solidFill>
                <a:ea typeface="+mn-lt"/>
                <a:cs typeface="+mn-lt"/>
              </a:rPr>
              <a:t> </a:t>
            </a:r>
            <a:r>
              <a:rPr lang="fr-FR" sz="2000" err="1">
                <a:solidFill>
                  <a:schemeClr val="bg1"/>
                </a:solidFill>
                <a:ea typeface="+mn-lt"/>
                <a:cs typeface="+mn-lt"/>
              </a:rPr>
              <a:t>is</a:t>
            </a:r>
            <a:r>
              <a:rPr lang="fr-FR" sz="2000">
                <a:solidFill>
                  <a:schemeClr val="bg1"/>
                </a:solidFill>
                <a:ea typeface="+mn-lt"/>
                <a:cs typeface="+mn-lt"/>
              </a:rPr>
              <a:t> </a:t>
            </a:r>
            <a:r>
              <a:rPr lang="fr-FR" sz="2000" err="1">
                <a:solidFill>
                  <a:schemeClr val="bg1"/>
                </a:solidFill>
                <a:ea typeface="+mn-lt"/>
                <a:cs typeface="+mn-lt"/>
              </a:rPr>
              <a:t>detected</a:t>
            </a:r>
            <a:r>
              <a:rPr lang="fr-FR" sz="2000">
                <a:solidFill>
                  <a:schemeClr val="bg1"/>
                </a:solidFill>
                <a:cs typeface="Calibri"/>
              </a:rPr>
              <a:t> </a:t>
            </a:r>
          </a:p>
        </p:txBody>
      </p:sp>
      <p:sp>
        <p:nvSpPr>
          <p:cNvPr id="15" name="Rectangle : coins arrondis 14">
            <a:extLst>
              <a:ext uri="{FF2B5EF4-FFF2-40B4-BE49-F238E27FC236}">
                <a16:creationId xmlns:a16="http://schemas.microsoft.com/office/drawing/2014/main" id="{4854658C-F472-4CCF-9201-CFFC59B5F3AA}"/>
              </a:ext>
            </a:extLst>
          </p:cNvPr>
          <p:cNvSpPr/>
          <p:nvPr/>
        </p:nvSpPr>
        <p:spPr>
          <a:xfrm>
            <a:off x="1620342" y="3070521"/>
            <a:ext cx="2937152"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25</a:t>
            </a:fld>
            <a:endParaRPr lang="fr-FR" sz="2000" b="1">
              <a:latin typeface="Avenir Next LT Pro"/>
            </a:endParaRPr>
          </a:p>
        </p:txBody>
      </p:sp>
      <p:sp>
        <p:nvSpPr>
          <p:cNvPr id="31" name="ZoneTexte 30">
            <a:extLst>
              <a:ext uri="{FF2B5EF4-FFF2-40B4-BE49-F238E27FC236}">
                <a16:creationId xmlns:a16="http://schemas.microsoft.com/office/drawing/2014/main" id="{577972E3-0679-4083-8D48-F2FDDF4D2947}"/>
              </a:ext>
            </a:extLst>
          </p:cNvPr>
          <p:cNvSpPr txBox="1"/>
          <p:nvPr/>
        </p:nvSpPr>
        <p:spPr>
          <a:xfrm>
            <a:off x="7657653" y="5019870"/>
            <a:ext cx="4098760" cy="1021556"/>
          </a:xfrm>
          <a:prstGeom prst="round2DiagRect">
            <a:avLst/>
          </a:prstGeom>
          <a:solidFill>
            <a:srgbClr val="F08C4A"/>
          </a:solidFill>
        </p:spPr>
        <p:txBody>
          <a:bodyPr wrap="square" lIns="91440" tIns="45720" rIns="91440" bIns="45720" rtlCol="0" anchor="t">
            <a:spAutoFit/>
          </a:bodyPr>
          <a:lstStyle/>
          <a:p>
            <a:r>
              <a:rPr lang="en-US">
                <a:latin typeface="Avenir Next LT Pro"/>
              </a:rPr>
              <a:t>Test:</a:t>
            </a:r>
          </a:p>
          <a:p>
            <a:pPr marL="285750" indent="-285750">
              <a:buFont typeface="Arial,Sans-Serif"/>
              <a:buChar char="•"/>
            </a:pPr>
            <a:r>
              <a:rPr lang="en-US">
                <a:latin typeface="Avenir Next LT Pro"/>
                <a:cs typeface="Calibri" panose="020F0502020204030204"/>
              </a:rPr>
              <a:t>Observe speed change after detection of speed road sign </a:t>
            </a:r>
          </a:p>
        </p:txBody>
      </p:sp>
      <p:pic>
        <p:nvPicPr>
          <p:cNvPr id="7" name="Image 7">
            <a:extLst>
              <a:ext uri="{FF2B5EF4-FFF2-40B4-BE49-F238E27FC236}">
                <a16:creationId xmlns:a16="http://schemas.microsoft.com/office/drawing/2014/main" id="{0EF67296-180C-BBC1-35BE-AF48C48E7DF7}"/>
              </a:ext>
            </a:extLst>
          </p:cNvPr>
          <p:cNvPicPr>
            <a:picLocks noChangeAspect="1"/>
          </p:cNvPicPr>
          <p:nvPr/>
        </p:nvPicPr>
        <p:blipFill>
          <a:blip r:embed="rId3"/>
          <a:stretch>
            <a:fillRect/>
          </a:stretch>
        </p:blipFill>
        <p:spPr>
          <a:xfrm>
            <a:off x="5571067" y="2036234"/>
            <a:ext cx="859366" cy="859367"/>
          </a:xfrm>
          <a:prstGeom prst="rect">
            <a:avLst/>
          </a:prstGeom>
        </p:spPr>
      </p:pic>
      <p:sp>
        <p:nvSpPr>
          <p:cNvPr id="5" name="Rectangle : coins arrondis 27">
            <a:extLst>
              <a:ext uri="{FF2B5EF4-FFF2-40B4-BE49-F238E27FC236}">
                <a16:creationId xmlns:a16="http://schemas.microsoft.com/office/drawing/2014/main" id="{0BECD5BC-C9FB-5402-592A-3D0B6611EB9B}"/>
              </a:ext>
            </a:extLst>
          </p:cNvPr>
          <p:cNvSpPr/>
          <p:nvPr/>
        </p:nvSpPr>
        <p:spPr>
          <a:xfrm>
            <a:off x="4627933" y="4700977"/>
            <a:ext cx="2746831" cy="83532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Avenir Next LT Pro"/>
              </a:rPr>
              <a:t>Calculate speed</a:t>
            </a:r>
            <a:endParaRPr lang="zh-CN" altLang="en-US">
              <a:solidFill>
                <a:schemeClr val="tx1"/>
              </a:solidFill>
            </a:endParaRPr>
          </a:p>
        </p:txBody>
      </p:sp>
      <p:sp>
        <p:nvSpPr>
          <p:cNvPr id="6" name="Rectangle : coins arrondis 27">
            <a:extLst>
              <a:ext uri="{FF2B5EF4-FFF2-40B4-BE49-F238E27FC236}">
                <a16:creationId xmlns:a16="http://schemas.microsoft.com/office/drawing/2014/main" id="{0BECD5BC-C9FB-5402-592A-3D0B6611EB9B}"/>
              </a:ext>
            </a:extLst>
          </p:cNvPr>
          <p:cNvSpPr/>
          <p:nvPr/>
        </p:nvSpPr>
        <p:spPr>
          <a:xfrm>
            <a:off x="7395182" y="3460288"/>
            <a:ext cx="2713701" cy="49278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tx1"/>
                </a:solidFill>
                <a:latin typeface="Avenir Next LT Pro"/>
                <a:ea typeface="等线"/>
              </a:rPr>
              <a:t>Speed control</a:t>
            </a:r>
            <a:endParaRPr lang="en-US" altLang="zh-CN">
              <a:solidFill>
                <a:schemeClr val="tx1"/>
              </a:solidFill>
              <a:latin typeface="Avenir Next LT Pro"/>
            </a:endParaRPr>
          </a:p>
        </p:txBody>
      </p:sp>
      <p:sp>
        <p:nvSpPr>
          <p:cNvPr id="8" name="Rectangle : coins arrondis 27">
            <a:extLst>
              <a:ext uri="{FF2B5EF4-FFF2-40B4-BE49-F238E27FC236}">
                <a16:creationId xmlns:a16="http://schemas.microsoft.com/office/drawing/2014/main" id="{0BECD5BC-C9FB-5402-592A-3D0B6611EB9B}"/>
              </a:ext>
            </a:extLst>
          </p:cNvPr>
          <p:cNvSpPr/>
          <p:nvPr/>
        </p:nvSpPr>
        <p:spPr>
          <a:xfrm>
            <a:off x="1733161" y="3385423"/>
            <a:ext cx="2713701" cy="64758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tx1"/>
                </a:solidFill>
                <a:latin typeface="Avenir Next LT Pro"/>
                <a:ea typeface="等线"/>
              </a:rPr>
              <a:t>Adapt behavior with environment detection</a:t>
            </a:r>
            <a:endParaRPr lang="en-US" altLang="zh-CN" err="1">
              <a:solidFill>
                <a:schemeClr val="tx1"/>
              </a:solidFill>
              <a:latin typeface="Avenir Next LT Pro"/>
            </a:endParaRPr>
          </a:p>
        </p:txBody>
      </p:sp>
      <p:sp>
        <p:nvSpPr>
          <p:cNvPr id="14" name="ZoneTexte 28">
            <a:extLst>
              <a:ext uri="{FF2B5EF4-FFF2-40B4-BE49-F238E27FC236}">
                <a16:creationId xmlns:a16="http://schemas.microsoft.com/office/drawing/2014/main" id="{B95B9448-F653-3EBE-8C4D-39A076D34634}"/>
              </a:ext>
            </a:extLst>
          </p:cNvPr>
          <p:cNvSpPr txBox="1"/>
          <p:nvPr/>
        </p:nvSpPr>
        <p:spPr>
          <a:xfrm>
            <a:off x="5133464" y="4799552"/>
            <a:ext cx="1789471"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Calculate response time</a:t>
            </a:r>
          </a:p>
        </p:txBody>
      </p:sp>
      <p:pic>
        <p:nvPicPr>
          <p:cNvPr id="16" name="Image 10">
            <a:extLst>
              <a:ext uri="{FF2B5EF4-FFF2-40B4-BE49-F238E27FC236}">
                <a16:creationId xmlns:a16="http://schemas.microsoft.com/office/drawing/2014/main" id="{02BB9BB9-B41F-1125-E0B8-53931D61C8A2}"/>
              </a:ext>
            </a:extLst>
          </p:cNvPr>
          <p:cNvPicPr>
            <a:picLocks noChangeAspect="1"/>
          </p:cNvPicPr>
          <p:nvPr/>
        </p:nvPicPr>
        <p:blipFill>
          <a:blip r:embed="rId4"/>
          <a:stretch>
            <a:fillRect/>
          </a:stretch>
        </p:blipFill>
        <p:spPr>
          <a:xfrm>
            <a:off x="4602679" y="459179"/>
            <a:ext cx="478972" cy="478972"/>
          </a:xfrm>
          <a:prstGeom prst="rect">
            <a:avLst/>
          </a:prstGeom>
        </p:spPr>
      </p:pic>
      <p:pic>
        <p:nvPicPr>
          <p:cNvPr id="19" name="Image 10">
            <a:extLst>
              <a:ext uri="{FF2B5EF4-FFF2-40B4-BE49-F238E27FC236}">
                <a16:creationId xmlns:a16="http://schemas.microsoft.com/office/drawing/2014/main" id="{E18AB257-1B53-D05F-28EA-AA01B001C66E}"/>
              </a:ext>
            </a:extLst>
          </p:cNvPr>
          <p:cNvPicPr>
            <a:picLocks noChangeAspect="1"/>
          </p:cNvPicPr>
          <p:nvPr/>
        </p:nvPicPr>
        <p:blipFill>
          <a:blip r:embed="rId4"/>
          <a:stretch>
            <a:fillRect/>
          </a:stretch>
        </p:blipFill>
        <p:spPr>
          <a:xfrm>
            <a:off x="4080164" y="459179"/>
            <a:ext cx="478972" cy="478972"/>
          </a:xfrm>
          <a:prstGeom prst="rect">
            <a:avLst/>
          </a:prstGeom>
        </p:spPr>
      </p:pic>
      <p:pic>
        <p:nvPicPr>
          <p:cNvPr id="17" name="Image 16">
            <a:extLst>
              <a:ext uri="{FF2B5EF4-FFF2-40B4-BE49-F238E27FC236}">
                <a16:creationId xmlns:a16="http://schemas.microsoft.com/office/drawing/2014/main" id="{110C7A13-BE5C-7E8D-325F-D6B4061D8D96}"/>
              </a:ext>
            </a:extLst>
          </p:cNvPr>
          <p:cNvPicPr>
            <a:picLocks noChangeAspect="1"/>
          </p:cNvPicPr>
          <p:nvPr/>
        </p:nvPicPr>
        <p:blipFill rotWithShape="1">
          <a:blip r:embed="rId5">
            <a:extLst>
              <a:ext uri="{28A0092B-C50C-407E-A947-70E740481C1C}">
                <a14:useLocalDpi xmlns:a14="http://schemas.microsoft.com/office/drawing/2010/main" val="0"/>
              </a:ext>
            </a:extLst>
          </a:blip>
          <a:srcRect b="24483"/>
          <a:stretch/>
        </p:blipFill>
        <p:spPr>
          <a:xfrm rot="10800000">
            <a:off x="4842165" y="3017018"/>
            <a:ext cx="2207777" cy="1667257"/>
          </a:xfrm>
          <a:prstGeom prst="rect">
            <a:avLst/>
          </a:prstGeom>
        </p:spPr>
      </p:pic>
    </p:spTree>
    <p:extLst>
      <p:ext uri="{BB962C8B-B14F-4D97-AF65-F5344CB8AC3E}">
        <p14:creationId xmlns:p14="http://schemas.microsoft.com/office/powerpoint/2010/main" val="1324718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a:t>
            </a:r>
            <a:r>
              <a:rPr lang="en-US" sz="4000">
                <a:latin typeface="Avenir Next LT Pro"/>
              </a:rPr>
              <a:t>2</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12" name="ZoneTexte 11">
            <a:extLst>
              <a:ext uri="{FF2B5EF4-FFF2-40B4-BE49-F238E27FC236}">
                <a16:creationId xmlns:a16="http://schemas.microsoft.com/office/drawing/2014/main" id="{498CCBB4-C53B-41FA-9320-499159E486E6}"/>
              </a:ext>
            </a:extLst>
          </p:cNvPr>
          <p:cNvSpPr txBox="1"/>
          <p:nvPr/>
        </p:nvSpPr>
        <p:spPr>
          <a:xfrm>
            <a:off x="2722509" y="1135238"/>
            <a:ext cx="6743933"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3: </a:t>
            </a:r>
          </a:p>
          <a:p>
            <a:pPr algn="ctr"/>
            <a:r>
              <a:rPr lang="fr-FR" sz="2000" err="1">
                <a:solidFill>
                  <a:schemeClr val="bg1"/>
                </a:solidFill>
                <a:cs typeface="Calibri"/>
              </a:rPr>
              <a:t>Detect</a:t>
            </a:r>
            <a:r>
              <a:rPr lang="fr-FR" sz="2000">
                <a:solidFill>
                  <a:schemeClr val="bg1"/>
                </a:solidFill>
                <a:cs typeface="Calibri"/>
              </a:rPr>
              <a:t> obstacles on the road</a:t>
            </a:r>
          </a:p>
        </p:txBody>
      </p:sp>
      <p:sp>
        <p:nvSpPr>
          <p:cNvPr id="15" name="Rectangle : coins arrondis 14">
            <a:extLst>
              <a:ext uri="{FF2B5EF4-FFF2-40B4-BE49-F238E27FC236}">
                <a16:creationId xmlns:a16="http://schemas.microsoft.com/office/drawing/2014/main" id="{4854658C-F472-4CCF-9201-CFFC59B5F3AA}"/>
              </a:ext>
            </a:extLst>
          </p:cNvPr>
          <p:cNvSpPr/>
          <p:nvPr/>
        </p:nvSpPr>
        <p:spPr>
          <a:xfrm>
            <a:off x="1620342" y="3070521"/>
            <a:ext cx="2937152"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26</a:t>
            </a:fld>
            <a:endParaRPr lang="fr-FR" sz="2000" b="1">
              <a:latin typeface="Avenir Next LT Pro"/>
            </a:endParaRPr>
          </a:p>
        </p:txBody>
      </p:sp>
      <p:sp>
        <p:nvSpPr>
          <p:cNvPr id="31" name="ZoneTexte 30">
            <a:extLst>
              <a:ext uri="{FF2B5EF4-FFF2-40B4-BE49-F238E27FC236}">
                <a16:creationId xmlns:a16="http://schemas.microsoft.com/office/drawing/2014/main" id="{577972E3-0679-4083-8D48-F2FDDF4D2947}"/>
              </a:ext>
            </a:extLst>
          </p:cNvPr>
          <p:cNvSpPr txBox="1"/>
          <p:nvPr/>
        </p:nvSpPr>
        <p:spPr>
          <a:xfrm>
            <a:off x="7752903" y="4712953"/>
            <a:ext cx="4098760" cy="1328023"/>
          </a:xfrm>
          <a:prstGeom prst="round2DiagRect">
            <a:avLst/>
          </a:prstGeom>
          <a:solidFill>
            <a:srgbClr val="F08C4A"/>
          </a:solidFill>
        </p:spPr>
        <p:txBody>
          <a:bodyPr wrap="square" lIns="91440" tIns="45720" rIns="91440" bIns="45720" rtlCol="0" anchor="t">
            <a:spAutoFit/>
          </a:bodyPr>
          <a:lstStyle/>
          <a:p>
            <a:r>
              <a:rPr lang="en-US">
                <a:latin typeface="Avenir Next LT Pro"/>
              </a:rPr>
              <a:t>Test:</a:t>
            </a:r>
          </a:p>
          <a:p>
            <a:pPr marL="285750" indent="-285750">
              <a:buFont typeface="Arial,Sans-Serif"/>
              <a:buChar char="•"/>
            </a:pPr>
            <a:r>
              <a:rPr lang="en-US">
                <a:latin typeface="Avenir Next LT Pro"/>
                <a:ea typeface="+mn-lt"/>
                <a:cs typeface="+mn-lt"/>
              </a:rPr>
              <a:t>Simulate an obstacle on the road in front of the car</a:t>
            </a:r>
          </a:p>
          <a:p>
            <a:pPr marL="285750" indent="-285750">
              <a:buFont typeface="Arial,Sans-Serif"/>
              <a:buChar char="•"/>
            </a:pPr>
            <a:r>
              <a:rPr lang="en-US">
                <a:latin typeface="Avenir Next LT Pro"/>
                <a:cs typeface="Calibri" panose="020F0502020204030204"/>
              </a:rPr>
              <a:t>Stop the car </a:t>
            </a:r>
          </a:p>
        </p:txBody>
      </p:sp>
      <p:sp>
        <p:nvSpPr>
          <p:cNvPr id="5" name="Rectangle : coins arrondis 27">
            <a:extLst>
              <a:ext uri="{FF2B5EF4-FFF2-40B4-BE49-F238E27FC236}">
                <a16:creationId xmlns:a16="http://schemas.microsoft.com/office/drawing/2014/main" id="{0BECD5BC-C9FB-5402-592A-3D0B6611EB9B}"/>
              </a:ext>
            </a:extLst>
          </p:cNvPr>
          <p:cNvSpPr/>
          <p:nvPr/>
        </p:nvSpPr>
        <p:spPr>
          <a:xfrm>
            <a:off x="4627933" y="4700977"/>
            <a:ext cx="2746831" cy="83532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Avenir Next LT Pro"/>
              </a:rPr>
              <a:t>Calculate speed</a:t>
            </a:r>
            <a:endParaRPr lang="zh-CN" altLang="en-US">
              <a:solidFill>
                <a:schemeClr val="tx1"/>
              </a:solidFill>
            </a:endParaRPr>
          </a:p>
        </p:txBody>
      </p:sp>
      <p:sp>
        <p:nvSpPr>
          <p:cNvPr id="6" name="Rectangle : coins arrondis 27">
            <a:extLst>
              <a:ext uri="{FF2B5EF4-FFF2-40B4-BE49-F238E27FC236}">
                <a16:creationId xmlns:a16="http://schemas.microsoft.com/office/drawing/2014/main" id="{0BECD5BC-C9FB-5402-592A-3D0B6611EB9B}"/>
              </a:ext>
            </a:extLst>
          </p:cNvPr>
          <p:cNvSpPr/>
          <p:nvPr/>
        </p:nvSpPr>
        <p:spPr>
          <a:xfrm>
            <a:off x="7384432" y="3430287"/>
            <a:ext cx="2713701" cy="64758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tx1"/>
                </a:solidFill>
                <a:latin typeface="Avenir Next LT Pro"/>
                <a:ea typeface="等线"/>
              </a:rPr>
              <a:t>Stop the car</a:t>
            </a:r>
          </a:p>
        </p:txBody>
      </p:sp>
      <p:sp>
        <p:nvSpPr>
          <p:cNvPr id="8" name="Rectangle : coins arrondis 27">
            <a:extLst>
              <a:ext uri="{FF2B5EF4-FFF2-40B4-BE49-F238E27FC236}">
                <a16:creationId xmlns:a16="http://schemas.microsoft.com/office/drawing/2014/main" id="{0BECD5BC-C9FB-5402-592A-3D0B6611EB9B}"/>
              </a:ext>
            </a:extLst>
          </p:cNvPr>
          <p:cNvSpPr/>
          <p:nvPr/>
        </p:nvSpPr>
        <p:spPr>
          <a:xfrm>
            <a:off x="1733161" y="3385423"/>
            <a:ext cx="2713701" cy="64758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tx1"/>
                </a:solidFill>
                <a:latin typeface="Avenir Next LT Pro"/>
                <a:ea typeface="等线"/>
              </a:rPr>
              <a:t>Read and interpret data from ultrasonic sensors </a:t>
            </a:r>
          </a:p>
        </p:txBody>
      </p:sp>
      <p:sp>
        <p:nvSpPr>
          <p:cNvPr id="14" name="ZoneTexte 28">
            <a:extLst>
              <a:ext uri="{FF2B5EF4-FFF2-40B4-BE49-F238E27FC236}">
                <a16:creationId xmlns:a16="http://schemas.microsoft.com/office/drawing/2014/main" id="{B95B9448-F653-3EBE-8C4D-39A076D34634}"/>
              </a:ext>
            </a:extLst>
          </p:cNvPr>
          <p:cNvSpPr txBox="1"/>
          <p:nvPr/>
        </p:nvSpPr>
        <p:spPr>
          <a:xfrm>
            <a:off x="5133464" y="4799552"/>
            <a:ext cx="1789471"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Calculate response time</a:t>
            </a:r>
          </a:p>
        </p:txBody>
      </p:sp>
      <p:pic>
        <p:nvPicPr>
          <p:cNvPr id="16" name="Image 10">
            <a:extLst>
              <a:ext uri="{FF2B5EF4-FFF2-40B4-BE49-F238E27FC236}">
                <a16:creationId xmlns:a16="http://schemas.microsoft.com/office/drawing/2014/main" id="{02BB9BB9-B41F-1125-E0B8-53931D61C8A2}"/>
              </a:ext>
            </a:extLst>
          </p:cNvPr>
          <p:cNvPicPr>
            <a:picLocks noChangeAspect="1"/>
          </p:cNvPicPr>
          <p:nvPr/>
        </p:nvPicPr>
        <p:blipFill>
          <a:blip r:embed="rId3"/>
          <a:stretch>
            <a:fillRect/>
          </a:stretch>
        </p:blipFill>
        <p:spPr>
          <a:xfrm>
            <a:off x="4602679" y="459179"/>
            <a:ext cx="478972" cy="478972"/>
          </a:xfrm>
          <a:prstGeom prst="rect">
            <a:avLst/>
          </a:prstGeom>
        </p:spPr>
      </p:pic>
      <p:pic>
        <p:nvPicPr>
          <p:cNvPr id="19" name="Image 10">
            <a:extLst>
              <a:ext uri="{FF2B5EF4-FFF2-40B4-BE49-F238E27FC236}">
                <a16:creationId xmlns:a16="http://schemas.microsoft.com/office/drawing/2014/main" id="{E18AB257-1B53-D05F-28EA-AA01B001C66E}"/>
              </a:ext>
            </a:extLst>
          </p:cNvPr>
          <p:cNvPicPr>
            <a:picLocks noChangeAspect="1"/>
          </p:cNvPicPr>
          <p:nvPr/>
        </p:nvPicPr>
        <p:blipFill>
          <a:blip r:embed="rId3"/>
          <a:stretch>
            <a:fillRect/>
          </a:stretch>
        </p:blipFill>
        <p:spPr>
          <a:xfrm>
            <a:off x="4080164" y="459179"/>
            <a:ext cx="478972" cy="478972"/>
          </a:xfrm>
          <a:prstGeom prst="rect">
            <a:avLst/>
          </a:prstGeom>
        </p:spPr>
      </p:pic>
      <p:pic>
        <p:nvPicPr>
          <p:cNvPr id="13" name="Image 16">
            <a:extLst>
              <a:ext uri="{FF2B5EF4-FFF2-40B4-BE49-F238E27FC236}">
                <a16:creationId xmlns:a16="http://schemas.microsoft.com/office/drawing/2014/main" id="{A1B43297-4261-979A-F493-8D10548BFAE7}"/>
              </a:ext>
            </a:extLst>
          </p:cNvPr>
          <p:cNvPicPr>
            <a:picLocks noChangeAspect="1"/>
          </p:cNvPicPr>
          <p:nvPr/>
        </p:nvPicPr>
        <p:blipFill>
          <a:blip r:embed="rId4"/>
          <a:stretch>
            <a:fillRect/>
          </a:stretch>
        </p:blipFill>
        <p:spPr>
          <a:xfrm>
            <a:off x="5412316" y="2004483"/>
            <a:ext cx="1219200" cy="1166284"/>
          </a:xfrm>
          <a:prstGeom prst="rect">
            <a:avLst/>
          </a:prstGeom>
        </p:spPr>
      </p:pic>
      <p:pic>
        <p:nvPicPr>
          <p:cNvPr id="17" name="Image 16">
            <a:extLst>
              <a:ext uri="{FF2B5EF4-FFF2-40B4-BE49-F238E27FC236}">
                <a16:creationId xmlns:a16="http://schemas.microsoft.com/office/drawing/2014/main" id="{8DAA581B-E0DC-207A-745A-30A1D0401DA0}"/>
              </a:ext>
            </a:extLst>
          </p:cNvPr>
          <p:cNvPicPr>
            <a:picLocks noChangeAspect="1"/>
          </p:cNvPicPr>
          <p:nvPr/>
        </p:nvPicPr>
        <p:blipFill rotWithShape="1">
          <a:blip r:embed="rId5">
            <a:extLst>
              <a:ext uri="{28A0092B-C50C-407E-A947-70E740481C1C}">
                <a14:useLocalDpi xmlns:a14="http://schemas.microsoft.com/office/drawing/2010/main" val="0"/>
              </a:ext>
            </a:extLst>
          </a:blip>
          <a:srcRect b="24483"/>
          <a:stretch/>
        </p:blipFill>
        <p:spPr>
          <a:xfrm rot="10800000">
            <a:off x="4842165" y="3017018"/>
            <a:ext cx="2207777" cy="1667257"/>
          </a:xfrm>
          <a:prstGeom prst="rect">
            <a:avLst/>
          </a:prstGeom>
        </p:spPr>
      </p:pic>
    </p:spTree>
    <p:extLst>
      <p:ext uri="{BB962C8B-B14F-4D97-AF65-F5344CB8AC3E}">
        <p14:creationId xmlns:p14="http://schemas.microsoft.com/office/powerpoint/2010/main" val="377057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412337" y="303486"/>
            <a:ext cx="7982712" cy="868680"/>
          </a:xfrm>
        </p:spPr>
        <p:txBody>
          <a:bodyPr vert="horz" lIns="91440" tIns="45720" rIns="91440" bIns="45720" rtlCol="0" anchor="ctr">
            <a:normAutofit/>
          </a:bodyPr>
          <a:lstStyle/>
          <a:p>
            <a:pPr algn="ctr"/>
            <a:r>
              <a:rPr lang="en-US" sz="4000">
                <a:latin typeface="Avenir Next LT Pro"/>
              </a:rPr>
              <a:t>Organization of Sprint 2</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7" name="Espace réservé du numéro de diapositive 6">
            <a:extLst>
              <a:ext uri="{FF2B5EF4-FFF2-40B4-BE49-F238E27FC236}">
                <a16:creationId xmlns:a16="http://schemas.microsoft.com/office/drawing/2014/main" id="{39047256-5923-4D2E-90A2-CB85EF4DA744}"/>
              </a:ext>
            </a:extLst>
          </p:cNvPr>
          <p:cNvSpPr>
            <a:spLocks noGrp="1"/>
          </p:cNvSpPr>
          <p:nvPr>
            <p:ph type="sldNum" sz="quarter" idx="12"/>
          </p:nvPr>
        </p:nvSpPr>
        <p:spPr/>
        <p:txBody>
          <a:bodyPr/>
          <a:lstStyle/>
          <a:p>
            <a:fld id="{FD7A9633-343E-4A90-A07B-C619048A2403}" type="slidenum">
              <a:rPr lang="fr-FR" sz="2000" b="1" dirty="0" smtClean="0">
                <a:latin typeface="Avenir Next LT Pro"/>
                <a:cs typeface="Calibri"/>
              </a:rPr>
              <a:t>27</a:t>
            </a:fld>
            <a:endParaRPr lang="fr-FR" sz="2000" b="1">
              <a:latin typeface="Avenir Next LT Pro"/>
              <a:cs typeface="Calibri"/>
            </a:endParaRPr>
          </a:p>
        </p:txBody>
      </p:sp>
      <p:grpSp>
        <p:nvGrpSpPr>
          <p:cNvPr id="20" name="Groupe 19">
            <a:extLst>
              <a:ext uri="{FF2B5EF4-FFF2-40B4-BE49-F238E27FC236}">
                <a16:creationId xmlns:a16="http://schemas.microsoft.com/office/drawing/2014/main" id="{D1FC3AD1-55E4-1E78-C3DE-EE6E24276DEF}"/>
              </a:ext>
            </a:extLst>
          </p:cNvPr>
          <p:cNvGrpSpPr/>
          <p:nvPr/>
        </p:nvGrpSpPr>
        <p:grpSpPr>
          <a:xfrm>
            <a:off x="140258" y="1013507"/>
            <a:ext cx="10823507" cy="4906438"/>
            <a:chOff x="162670" y="1629830"/>
            <a:chExt cx="10823507" cy="4906438"/>
          </a:xfrm>
        </p:grpSpPr>
        <p:sp>
          <p:nvSpPr>
            <p:cNvPr id="14" name="矩形: 圆角 13">
              <a:extLst>
                <a:ext uri="{FF2B5EF4-FFF2-40B4-BE49-F238E27FC236}">
                  <a16:creationId xmlns:a16="http://schemas.microsoft.com/office/drawing/2014/main" id="{9A670382-3D4B-693A-F397-55A202C2D8C7}"/>
                </a:ext>
              </a:extLst>
            </p:cNvPr>
            <p:cNvSpPr/>
            <p:nvPr/>
          </p:nvSpPr>
          <p:spPr>
            <a:xfrm>
              <a:off x="1120637" y="6244126"/>
              <a:ext cx="231913" cy="23191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16" name="文本框 15">
              <a:extLst>
                <a:ext uri="{FF2B5EF4-FFF2-40B4-BE49-F238E27FC236}">
                  <a16:creationId xmlns:a16="http://schemas.microsoft.com/office/drawing/2014/main" id="{A5DD44FD-5981-D8E4-6CDB-77D309D4F0ED}"/>
                </a:ext>
              </a:extLst>
            </p:cNvPr>
            <p:cNvSpPr txBox="1"/>
            <p:nvPr/>
          </p:nvSpPr>
          <p:spPr>
            <a:xfrm>
              <a:off x="1617381" y="6166936"/>
              <a:ext cx="8949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venir Next LT Pro"/>
                  <a:ea typeface="等线"/>
                  <a:cs typeface="Calibri"/>
                </a:rPr>
                <a:t>Sprint objectives</a:t>
              </a:r>
            </a:p>
          </p:txBody>
        </p:sp>
        <p:grpSp>
          <p:nvGrpSpPr>
            <p:cNvPr id="25" name="Groupe 24">
              <a:extLst>
                <a:ext uri="{FF2B5EF4-FFF2-40B4-BE49-F238E27FC236}">
                  <a16:creationId xmlns:a16="http://schemas.microsoft.com/office/drawing/2014/main" id="{24A54157-F795-600E-D47D-C08A68D17112}"/>
                </a:ext>
              </a:extLst>
            </p:cNvPr>
            <p:cNvGrpSpPr/>
            <p:nvPr/>
          </p:nvGrpSpPr>
          <p:grpSpPr>
            <a:xfrm>
              <a:off x="1254986" y="4073373"/>
              <a:ext cx="7382435" cy="369332"/>
              <a:chOff x="1254986" y="3951172"/>
              <a:chExt cx="7382435" cy="369332"/>
            </a:xfrm>
          </p:grpSpPr>
          <p:sp>
            <p:nvSpPr>
              <p:cNvPr id="24" name="文本框 15">
                <a:extLst>
                  <a:ext uri="{FF2B5EF4-FFF2-40B4-BE49-F238E27FC236}">
                    <a16:creationId xmlns:a16="http://schemas.microsoft.com/office/drawing/2014/main" id="{0103C99F-A0B7-1ECF-1594-DC2FB556645D}"/>
                  </a:ext>
                </a:extLst>
              </p:cNvPr>
              <p:cNvSpPr txBox="1"/>
              <p:nvPr/>
            </p:nvSpPr>
            <p:spPr>
              <a:xfrm>
                <a:off x="1307953" y="3951172"/>
                <a:ext cx="732946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zh-CN" altLang="en-US">
                    <a:latin typeface="Avenir Next LT Pro"/>
                    <a:ea typeface="等线"/>
                    <a:cs typeface="Calibri"/>
                  </a:rPr>
                  <a:t>Road sign detection</a:t>
                </a:r>
              </a:p>
            </p:txBody>
          </p:sp>
          <p:sp>
            <p:nvSpPr>
              <p:cNvPr id="8" name="矩形: 圆角 7">
                <a:extLst>
                  <a:ext uri="{FF2B5EF4-FFF2-40B4-BE49-F238E27FC236}">
                    <a16:creationId xmlns:a16="http://schemas.microsoft.com/office/drawing/2014/main" id="{CF97BBAA-6634-9B9B-7AF4-B2CDD8A0CC3F}"/>
                  </a:ext>
                </a:extLst>
              </p:cNvPr>
              <p:cNvSpPr/>
              <p:nvPr/>
            </p:nvSpPr>
            <p:spPr>
              <a:xfrm>
                <a:off x="1254986" y="3967692"/>
                <a:ext cx="7372414" cy="3202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grpSp>
        <p:grpSp>
          <p:nvGrpSpPr>
            <p:cNvPr id="29" name="Groupe 28">
              <a:extLst>
                <a:ext uri="{FF2B5EF4-FFF2-40B4-BE49-F238E27FC236}">
                  <a16:creationId xmlns:a16="http://schemas.microsoft.com/office/drawing/2014/main" id="{F6268FB7-FA22-EB13-BFA5-FB1918EF2052}"/>
                </a:ext>
              </a:extLst>
            </p:cNvPr>
            <p:cNvGrpSpPr/>
            <p:nvPr/>
          </p:nvGrpSpPr>
          <p:grpSpPr>
            <a:xfrm>
              <a:off x="162670" y="1629830"/>
              <a:ext cx="10823507" cy="3677742"/>
              <a:chOff x="1478922" y="655032"/>
              <a:chExt cx="7316568" cy="3677742"/>
            </a:xfrm>
          </p:grpSpPr>
          <p:sp>
            <p:nvSpPr>
              <p:cNvPr id="30" name="矩形: 圆角 7">
                <a:extLst>
                  <a:ext uri="{FF2B5EF4-FFF2-40B4-BE49-F238E27FC236}">
                    <a16:creationId xmlns:a16="http://schemas.microsoft.com/office/drawing/2014/main" id="{B89034A2-3E4B-1E5C-CF75-9F0538980C9D}"/>
                  </a:ext>
                </a:extLst>
              </p:cNvPr>
              <p:cNvSpPr/>
              <p:nvPr/>
            </p:nvSpPr>
            <p:spPr>
              <a:xfrm>
                <a:off x="2217158" y="4001309"/>
                <a:ext cx="6578332" cy="33146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31" name="文本框 15">
                <a:extLst>
                  <a:ext uri="{FF2B5EF4-FFF2-40B4-BE49-F238E27FC236}">
                    <a16:creationId xmlns:a16="http://schemas.microsoft.com/office/drawing/2014/main" id="{2AE73233-119A-3D7E-5DF6-8FA2D0B5E170}"/>
                  </a:ext>
                </a:extLst>
              </p:cNvPr>
              <p:cNvSpPr txBox="1"/>
              <p:nvPr/>
            </p:nvSpPr>
            <p:spPr>
              <a:xfrm>
                <a:off x="1478922" y="655032"/>
                <a:ext cx="656748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latin typeface="Avenir Next LT Pro"/>
                  <a:ea typeface="等线"/>
                  <a:cs typeface="Calibri"/>
                </a:endParaRPr>
              </a:p>
            </p:txBody>
          </p:sp>
        </p:grpSp>
      </p:grpSp>
      <p:pic>
        <p:nvPicPr>
          <p:cNvPr id="33" name="Image 12" descr="Une image contenant clipart&#10;&#10;Description générée automatiquement">
            <a:extLst>
              <a:ext uri="{FF2B5EF4-FFF2-40B4-BE49-F238E27FC236}">
                <a16:creationId xmlns:a16="http://schemas.microsoft.com/office/drawing/2014/main" id="{7EEB153E-9C81-236B-9196-AC998BC412A9}"/>
              </a:ext>
            </a:extLst>
          </p:cNvPr>
          <p:cNvPicPr>
            <a:picLocks noChangeAspect="1"/>
          </p:cNvPicPr>
          <p:nvPr/>
        </p:nvPicPr>
        <p:blipFill>
          <a:blip r:embed="rId2"/>
          <a:stretch>
            <a:fillRect/>
          </a:stretch>
        </p:blipFill>
        <p:spPr>
          <a:xfrm>
            <a:off x="2775857" y="468085"/>
            <a:ext cx="544286" cy="544286"/>
          </a:xfrm>
          <a:prstGeom prst="rect">
            <a:avLst/>
          </a:prstGeom>
        </p:spPr>
      </p:pic>
      <p:grpSp>
        <p:nvGrpSpPr>
          <p:cNvPr id="4" name="Groupe 3">
            <a:extLst>
              <a:ext uri="{FF2B5EF4-FFF2-40B4-BE49-F238E27FC236}">
                <a16:creationId xmlns:a16="http://schemas.microsoft.com/office/drawing/2014/main" id="{A6BB3E02-050F-1BD9-FB91-976CF162E9C7}"/>
              </a:ext>
            </a:extLst>
          </p:cNvPr>
          <p:cNvGrpSpPr/>
          <p:nvPr/>
        </p:nvGrpSpPr>
        <p:grpSpPr>
          <a:xfrm>
            <a:off x="1100393" y="2228140"/>
            <a:ext cx="9983301" cy="1136361"/>
            <a:chOff x="1100393" y="2228140"/>
            <a:chExt cx="9983301" cy="1136361"/>
          </a:xfrm>
        </p:grpSpPr>
        <p:sp>
          <p:nvSpPr>
            <p:cNvPr id="3" name="矩形: 圆角 2">
              <a:extLst>
                <a:ext uri="{FF2B5EF4-FFF2-40B4-BE49-F238E27FC236}">
                  <a16:creationId xmlns:a16="http://schemas.microsoft.com/office/drawing/2014/main" id="{719AFF61-0721-2AD5-6299-7C96A1EAF7EC}"/>
                </a:ext>
              </a:extLst>
            </p:cNvPr>
            <p:cNvSpPr/>
            <p:nvPr/>
          </p:nvSpPr>
          <p:spPr>
            <a:xfrm>
              <a:off x="1100393" y="2228140"/>
              <a:ext cx="9983301" cy="795129"/>
            </a:xfrm>
            <a:prstGeom prst="roundRect">
              <a:avLst/>
            </a:prstGeom>
            <a:solidFill>
              <a:schemeClr val="accent1">
                <a:lumMod val="40000"/>
                <a:lumOff val="60000"/>
              </a:schemeClr>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b="1">
                  <a:solidFill>
                    <a:schemeClr val="tx2"/>
                  </a:solidFill>
                  <a:latin typeface="Avenir Next LT Pro"/>
                  <a:ea typeface="等线"/>
                  <a:cs typeface="Calibri"/>
                </a:rPr>
                <a:t>Sprint 2</a:t>
              </a:r>
              <a:endParaRPr lang="zh-CN" altLang="en-US" b="1">
                <a:solidFill>
                  <a:schemeClr val="tx2"/>
                </a:solidFill>
                <a:latin typeface="Avenir Next LT Pro"/>
                <a:ea typeface="等线"/>
              </a:endParaRPr>
            </a:p>
          </p:txBody>
        </p:sp>
        <p:cxnSp>
          <p:nvCxnSpPr>
            <p:cNvPr id="34" name="Connecteur droit avec flèche 33">
              <a:extLst>
                <a:ext uri="{FF2B5EF4-FFF2-40B4-BE49-F238E27FC236}">
                  <a16:creationId xmlns:a16="http://schemas.microsoft.com/office/drawing/2014/main" id="{91C78DF2-9073-AEA0-FC3D-3755290D0BF9}"/>
                </a:ext>
              </a:extLst>
            </p:cNvPr>
            <p:cNvCxnSpPr/>
            <p:nvPr/>
          </p:nvCxnSpPr>
          <p:spPr>
            <a:xfrm flipH="1">
              <a:off x="1234778" y="3055413"/>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DA7AAA81-0059-2C71-8178-D13E68412977}"/>
                </a:ext>
              </a:extLst>
            </p:cNvPr>
            <p:cNvCxnSpPr>
              <a:cxnSpLocks/>
            </p:cNvCxnSpPr>
            <p:nvPr/>
          </p:nvCxnSpPr>
          <p:spPr>
            <a:xfrm flipH="1">
              <a:off x="6095812" y="3061981"/>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文本框 17">
              <a:extLst>
                <a:ext uri="{FF2B5EF4-FFF2-40B4-BE49-F238E27FC236}">
                  <a16:creationId xmlns:a16="http://schemas.microsoft.com/office/drawing/2014/main" id="{AE717654-8183-7B72-862B-19FABB8C0DC5}"/>
                </a:ext>
              </a:extLst>
            </p:cNvPr>
            <p:cNvSpPr txBox="1"/>
            <p:nvPr/>
          </p:nvSpPr>
          <p:spPr>
            <a:xfrm>
              <a:off x="2859313" y="2984284"/>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1st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sp>
          <p:nvSpPr>
            <p:cNvPr id="39" name="文本框 17">
              <a:extLst>
                <a:ext uri="{FF2B5EF4-FFF2-40B4-BE49-F238E27FC236}">
                  <a16:creationId xmlns:a16="http://schemas.microsoft.com/office/drawing/2014/main" id="{F1025F6C-1B98-1F9B-0F9B-B82FC6FF8D1C}"/>
                </a:ext>
              </a:extLst>
            </p:cNvPr>
            <p:cNvSpPr txBox="1"/>
            <p:nvPr/>
          </p:nvSpPr>
          <p:spPr>
            <a:xfrm>
              <a:off x="8022770" y="2995169"/>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2nd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cxnSp>
          <p:nvCxnSpPr>
            <p:cNvPr id="41" name="Connecteur droit avec flèche 40">
              <a:extLst>
                <a:ext uri="{FF2B5EF4-FFF2-40B4-BE49-F238E27FC236}">
                  <a16:creationId xmlns:a16="http://schemas.microsoft.com/office/drawing/2014/main" id="{EAF329BE-FDA1-7CFA-F2B7-832A37E29E9E}"/>
                </a:ext>
              </a:extLst>
            </p:cNvPr>
            <p:cNvCxnSpPr>
              <a:cxnSpLocks/>
            </p:cNvCxnSpPr>
            <p:nvPr/>
          </p:nvCxnSpPr>
          <p:spPr>
            <a:xfrm flipH="1">
              <a:off x="10961726" y="3061981"/>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584778FC-6759-6E63-3F21-F59D9AD030A6}"/>
                </a:ext>
              </a:extLst>
            </p:cNvPr>
            <p:cNvCxnSpPr/>
            <p:nvPr/>
          </p:nvCxnSpPr>
          <p:spPr>
            <a:xfrm>
              <a:off x="1249455" y="3337497"/>
              <a:ext cx="9692721" cy="16664"/>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矩形: 圆角 7">
            <a:extLst>
              <a:ext uri="{FF2B5EF4-FFF2-40B4-BE49-F238E27FC236}">
                <a16:creationId xmlns:a16="http://schemas.microsoft.com/office/drawing/2014/main" id="{7BA52644-DB87-7E5D-0464-7BEE3AC38B5A}"/>
              </a:ext>
            </a:extLst>
          </p:cNvPr>
          <p:cNvSpPr/>
          <p:nvPr/>
        </p:nvSpPr>
        <p:spPr>
          <a:xfrm>
            <a:off x="3670974" y="3928528"/>
            <a:ext cx="7293973" cy="28664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32" name="文本框 15">
            <a:extLst>
              <a:ext uri="{FF2B5EF4-FFF2-40B4-BE49-F238E27FC236}">
                <a16:creationId xmlns:a16="http://schemas.microsoft.com/office/drawing/2014/main" id="{7F12F7CB-ADFC-5D8B-CC5C-A24206997158}"/>
              </a:ext>
            </a:extLst>
          </p:cNvPr>
          <p:cNvSpPr txBox="1"/>
          <p:nvPr/>
        </p:nvSpPr>
        <p:spPr>
          <a:xfrm>
            <a:off x="6323705" y="3878388"/>
            <a:ext cx="198426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latin typeface="Avenir Next LT Pro"/>
              <a:ea typeface="等线"/>
              <a:cs typeface="Calibri"/>
            </a:endParaRPr>
          </a:p>
        </p:txBody>
      </p:sp>
      <p:sp>
        <p:nvSpPr>
          <p:cNvPr id="36" name="文本框 15">
            <a:extLst>
              <a:ext uri="{FF2B5EF4-FFF2-40B4-BE49-F238E27FC236}">
                <a16:creationId xmlns:a16="http://schemas.microsoft.com/office/drawing/2014/main" id="{7A4FD8D3-C935-8499-ACE5-4C1C2CEEBE08}"/>
              </a:ext>
            </a:extLst>
          </p:cNvPr>
          <p:cNvSpPr txBox="1"/>
          <p:nvPr/>
        </p:nvSpPr>
        <p:spPr>
          <a:xfrm>
            <a:off x="3611882" y="3878390"/>
            <a:ext cx="7396705"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a:latin typeface="Avenir Next LT Pro"/>
                <a:ea typeface="+mn-lt"/>
                <a:cs typeface="+mn-lt"/>
              </a:rPr>
              <a:t>Adapt behavior with environment detection</a:t>
            </a:r>
            <a:endParaRPr lang="zh-CN">
              <a:latin typeface="Avenir Next LT Pro"/>
              <a:ea typeface="+mn-lt"/>
              <a:cs typeface="+mn-lt"/>
            </a:endParaRPr>
          </a:p>
        </p:txBody>
      </p:sp>
      <p:sp>
        <p:nvSpPr>
          <p:cNvPr id="40" name="ZoneTexte 39">
            <a:extLst>
              <a:ext uri="{FF2B5EF4-FFF2-40B4-BE49-F238E27FC236}">
                <a16:creationId xmlns:a16="http://schemas.microsoft.com/office/drawing/2014/main" id="{F2690E6F-53BC-84A0-BFEC-2107BA5A9F40}"/>
              </a:ext>
            </a:extLst>
          </p:cNvPr>
          <p:cNvSpPr txBox="1"/>
          <p:nvPr/>
        </p:nvSpPr>
        <p:spPr>
          <a:xfrm>
            <a:off x="1228164" y="4320987"/>
            <a:ext cx="9746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err="1">
                <a:latin typeface="Avenir Next LT Pro"/>
              </a:rPr>
              <a:t>Ultrasonic</a:t>
            </a:r>
            <a:r>
              <a:rPr lang="fr-FR">
                <a:latin typeface="Avenir Next LT Pro"/>
              </a:rPr>
              <a:t> obstacle </a:t>
            </a:r>
            <a:r>
              <a:rPr lang="fr-FR" err="1">
                <a:latin typeface="Avenir Next LT Pro"/>
              </a:rPr>
              <a:t>detection</a:t>
            </a:r>
            <a:r>
              <a:rPr lang="fr-FR">
                <a:latin typeface="Avenir Next LT Pro"/>
              </a:rPr>
              <a:t>​</a:t>
            </a:r>
            <a:endParaRPr lang="fr-FR"/>
          </a:p>
        </p:txBody>
      </p:sp>
    </p:spTree>
    <p:extLst>
      <p:ext uri="{BB962C8B-B14F-4D97-AF65-F5344CB8AC3E}">
        <p14:creationId xmlns:p14="http://schemas.microsoft.com/office/powerpoint/2010/main" val="1557307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a:p>
            <a:pPr algn="ctr"/>
            <a:endParaRPr lang="en-US">
              <a:latin typeface="Avenir Next LT Pro"/>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5FC6BB84-5128-48D9-8327-E007A8DE99BE}"/>
              </a:ext>
            </a:extLst>
          </p:cNvPr>
          <p:cNvSpPr>
            <a:spLocks noGrp="1"/>
          </p:cNvSpPr>
          <p:nvPr>
            <p:ph type="title"/>
          </p:nvPr>
        </p:nvSpPr>
        <p:spPr>
          <a:xfrm>
            <a:off x="1057868" y="521208"/>
            <a:ext cx="10168128" cy="1179576"/>
          </a:xfrm>
        </p:spPr>
        <p:txBody>
          <a:bodyPr>
            <a:normAutofit/>
          </a:bodyPr>
          <a:lstStyle/>
          <a:p>
            <a:r>
              <a:rPr lang="fr-FR" sz="5000">
                <a:latin typeface="Avenir Next LT Pro"/>
              </a:rPr>
              <a:t>Summary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3" name="Espace réservé du numéro de diapositive 2">
            <a:extLst>
              <a:ext uri="{FF2B5EF4-FFF2-40B4-BE49-F238E27FC236}">
                <a16:creationId xmlns:a16="http://schemas.microsoft.com/office/drawing/2014/main" id="{3653D11E-D715-4945-B8AA-718072E23698}"/>
              </a:ext>
            </a:extLst>
          </p:cNvPr>
          <p:cNvSpPr>
            <a:spLocks noGrp="1"/>
          </p:cNvSpPr>
          <p:nvPr>
            <p:ph type="sldNum" sz="quarter" idx="12"/>
          </p:nvPr>
        </p:nvSpPr>
        <p:spPr/>
        <p:txBody>
          <a:bodyPr/>
          <a:lstStyle/>
          <a:p>
            <a:fld id="{FD7A9633-343E-4A90-A07B-C619048A2403}" type="slidenum">
              <a:rPr lang="fr-FR" sz="2000" b="1" dirty="0" smtClean="0">
                <a:latin typeface="Avenir Next LT Pro"/>
              </a:rPr>
              <a:t>28</a:t>
            </a:fld>
            <a:endParaRPr lang="fr-FR" sz="2000" b="1">
              <a:latin typeface="Avenir Next LT Pro"/>
            </a:endParaRPr>
          </a:p>
        </p:txBody>
      </p:sp>
      <p:pic>
        <p:nvPicPr>
          <p:cNvPr id="23" name="Image 23">
            <a:extLst>
              <a:ext uri="{FF2B5EF4-FFF2-40B4-BE49-F238E27FC236}">
                <a16:creationId xmlns:a16="http://schemas.microsoft.com/office/drawing/2014/main" id="{E13B2FF1-4F11-7C99-6685-52C5CAAAA7E8}"/>
              </a:ext>
            </a:extLst>
          </p:cNvPr>
          <p:cNvPicPr>
            <a:picLocks noChangeAspect="1"/>
          </p:cNvPicPr>
          <p:nvPr/>
        </p:nvPicPr>
        <p:blipFill>
          <a:blip r:embed="rId3"/>
          <a:stretch>
            <a:fillRect/>
          </a:stretch>
        </p:blipFill>
        <p:spPr>
          <a:xfrm>
            <a:off x="868965" y="2980150"/>
            <a:ext cx="1243187" cy="1242495"/>
          </a:xfrm>
          <a:prstGeom prst="rect">
            <a:avLst/>
          </a:prstGeom>
        </p:spPr>
      </p:pic>
      <p:pic>
        <p:nvPicPr>
          <p:cNvPr id="24" name="Image 24">
            <a:extLst>
              <a:ext uri="{FF2B5EF4-FFF2-40B4-BE49-F238E27FC236}">
                <a16:creationId xmlns:a16="http://schemas.microsoft.com/office/drawing/2014/main" id="{FA6B1E91-3CE4-43C8-2D74-6FA7BBC445E8}"/>
              </a:ext>
            </a:extLst>
          </p:cNvPr>
          <p:cNvPicPr>
            <a:picLocks noChangeAspect="1"/>
          </p:cNvPicPr>
          <p:nvPr/>
        </p:nvPicPr>
        <p:blipFill>
          <a:blip r:embed="rId4"/>
          <a:stretch>
            <a:fillRect/>
          </a:stretch>
        </p:blipFill>
        <p:spPr>
          <a:xfrm>
            <a:off x="7399702" y="4824492"/>
            <a:ext cx="1444987" cy="1205825"/>
          </a:xfrm>
          <a:prstGeom prst="rect">
            <a:avLst/>
          </a:prstGeom>
        </p:spPr>
      </p:pic>
      <p:pic>
        <p:nvPicPr>
          <p:cNvPr id="26" name="图片 6">
            <a:extLst>
              <a:ext uri="{FF2B5EF4-FFF2-40B4-BE49-F238E27FC236}">
                <a16:creationId xmlns:a16="http://schemas.microsoft.com/office/drawing/2014/main" id="{805B9D36-0218-A034-93E7-2295C882EA09}"/>
              </a:ext>
            </a:extLst>
          </p:cNvPr>
          <p:cNvPicPr>
            <a:picLocks noChangeAspect="1"/>
          </p:cNvPicPr>
          <p:nvPr/>
        </p:nvPicPr>
        <p:blipFill>
          <a:blip r:embed="rId5"/>
          <a:stretch>
            <a:fillRect/>
          </a:stretch>
        </p:blipFill>
        <p:spPr>
          <a:xfrm>
            <a:off x="7450685" y="3053132"/>
            <a:ext cx="1340050" cy="1301996"/>
          </a:xfrm>
          <a:prstGeom prst="rect">
            <a:avLst/>
          </a:prstGeom>
        </p:spPr>
      </p:pic>
      <p:cxnSp>
        <p:nvCxnSpPr>
          <p:cNvPr id="31" name="Connecteur droit avec flèche 30">
            <a:extLst>
              <a:ext uri="{FF2B5EF4-FFF2-40B4-BE49-F238E27FC236}">
                <a16:creationId xmlns:a16="http://schemas.microsoft.com/office/drawing/2014/main" id="{A33C9D70-1718-0937-B2BD-3770F1E11A01}"/>
              </a:ext>
            </a:extLst>
          </p:cNvPr>
          <p:cNvCxnSpPr/>
          <p:nvPr/>
        </p:nvCxnSpPr>
        <p:spPr>
          <a:xfrm>
            <a:off x="4442987" y="4355577"/>
            <a:ext cx="2383969" cy="2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79131780-88BC-9CEB-4B25-EB3ABD612E4C}"/>
              </a:ext>
            </a:extLst>
          </p:cNvPr>
          <p:cNvSpPr txBox="1"/>
          <p:nvPr/>
        </p:nvSpPr>
        <p:spPr>
          <a:xfrm>
            <a:off x="-1152" y="2197206"/>
            <a:ext cx="546597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500" err="1">
                <a:latin typeface="Avenir Next LT Pro"/>
                <a:cs typeface="Calibri"/>
              </a:rPr>
              <a:t>Review</a:t>
            </a:r>
            <a:r>
              <a:rPr lang="fr-FR" sz="2500">
                <a:latin typeface="Avenir Next LT Pro"/>
                <a:cs typeface="Calibri"/>
              </a:rPr>
              <a:t> Sprint 1: Car automation</a:t>
            </a:r>
            <a:r>
              <a:rPr lang="fr-FR" sz="2500">
                <a:cs typeface="Calibri"/>
              </a:rPr>
              <a:t> </a:t>
            </a:r>
            <a:endParaRPr lang="fr-FR"/>
          </a:p>
        </p:txBody>
      </p:sp>
      <p:sp>
        <p:nvSpPr>
          <p:cNvPr id="33" name="ZoneTexte 32">
            <a:extLst>
              <a:ext uri="{FF2B5EF4-FFF2-40B4-BE49-F238E27FC236}">
                <a16:creationId xmlns:a16="http://schemas.microsoft.com/office/drawing/2014/main" id="{CD1CC79D-C12B-53CD-84CA-F55A5C887A35}"/>
              </a:ext>
            </a:extLst>
          </p:cNvPr>
          <p:cNvSpPr txBox="1"/>
          <p:nvPr/>
        </p:nvSpPr>
        <p:spPr>
          <a:xfrm>
            <a:off x="8454648" y="5219376"/>
            <a:ext cx="39290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Ultrasonic</a:t>
            </a:r>
            <a:r>
              <a:rPr lang="fr-FR" sz="2000">
                <a:latin typeface="Avenir Next LT Pro"/>
                <a:cs typeface="Calibri"/>
              </a:rPr>
              <a:t> </a:t>
            </a:r>
            <a:r>
              <a:rPr lang="fr-FR" sz="2000" err="1">
                <a:latin typeface="Avenir Next LT Pro"/>
                <a:cs typeface="Calibri"/>
              </a:rPr>
              <a:t>detection</a:t>
            </a:r>
            <a:r>
              <a:rPr lang="fr-FR" sz="2000">
                <a:latin typeface="Calibri"/>
                <a:cs typeface="Calibri"/>
              </a:rPr>
              <a:t> </a:t>
            </a:r>
          </a:p>
        </p:txBody>
      </p:sp>
      <p:sp>
        <p:nvSpPr>
          <p:cNvPr id="4" name="ZoneTexte 3">
            <a:extLst>
              <a:ext uri="{FF2B5EF4-FFF2-40B4-BE49-F238E27FC236}">
                <a16:creationId xmlns:a16="http://schemas.microsoft.com/office/drawing/2014/main" id="{1C239F4D-E736-43F2-932C-FA2E6C7B4F84}"/>
              </a:ext>
            </a:extLst>
          </p:cNvPr>
          <p:cNvSpPr txBox="1"/>
          <p:nvPr/>
        </p:nvSpPr>
        <p:spPr>
          <a:xfrm>
            <a:off x="1299597" y="3359579"/>
            <a:ext cx="39290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Move straight</a:t>
            </a:r>
            <a:r>
              <a:rPr lang="fr-FR" sz="2000">
                <a:latin typeface="Calibri"/>
                <a:cs typeface="Calibri"/>
              </a:rPr>
              <a:t> </a:t>
            </a:r>
          </a:p>
        </p:txBody>
      </p:sp>
      <p:sp>
        <p:nvSpPr>
          <p:cNvPr id="7" name="ZoneTexte 6">
            <a:extLst>
              <a:ext uri="{FF2B5EF4-FFF2-40B4-BE49-F238E27FC236}">
                <a16:creationId xmlns:a16="http://schemas.microsoft.com/office/drawing/2014/main" id="{106F2C8B-3C7D-26CA-75A6-8344E112EE08}"/>
              </a:ext>
            </a:extLst>
          </p:cNvPr>
          <p:cNvSpPr txBox="1"/>
          <p:nvPr/>
        </p:nvSpPr>
        <p:spPr>
          <a:xfrm>
            <a:off x="1299596" y="5077307"/>
            <a:ext cx="39290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Speed control</a:t>
            </a:r>
          </a:p>
        </p:txBody>
      </p:sp>
      <p:pic>
        <p:nvPicPr>
          <p:cNvPr id="13" name="Image 14">
            <a:extLst>
              <a:ext uri="{FF2B5EF4-FFF2-40B4-BE49-F238E27FC236}">
                <a16:creationId xmlns:a16="http://schemas.microsoft.com/office/drawing/2014/main" id="{4DCDF384-07DA-1ED4-EE0D-D805D10A889A}"/>
              </a:ext>
            </a:extLst>
          </p:cNvPr>
          <p:cNvPicPr>
            <a:picLocks noChangeAspect="1"/>
          </p:cNvPicPr>
          <p:nvPr/>
        </p:nvPicPr>
        <p:blipFill rotWithShape="1">
          <a:blip r:embed="rId6"/>
          <a:srcRect r="469" b="49057"/>
          <a:stretch/>
        </p:blipFill>
        <p:spPr>
          <a:xfrm>
            <a:off x="785248" y="4769603"/>
            <a:ext cx="1425885" cy="700057"/>
          </a:xfrm>
          <a:prstGeom prst="rect">
            <a:avLst/>
          </a:prstGeom>
        </p:spPr>
      </p:pic>
      <p:sp>
        <p:nvSpPr>
          <p:cNvPr id="15" name="ZoneTexte 14">
            <a:extLst>
              <a:ext uri="{FF2B5EF4-FFF2-40B4-BE49-F238E27FC236}">
                <a16:creationId xmlns:a16="http://schemas.microsoft.com/office/drawing/2014/main" id="{3034C78E-BD16-437A-7BE8-3501D2049921}"/>
              </a:ext>
            </a:extLst>
          </p:cNvPr>
          <p:cNvSpPr txBox="1"/>
          <p:nvPr/>
        </p:nvSpPr>
        <p:spPr>
          <a:xfrm>
            <a:off x="6404813" y="2197205"/>
            <a:ext cx="546597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500">
                <a:latin typeface="Avenir Next LT Pro"/>
                <a:cs typeface="Calibri"/>
              </a:rPr>
              <a:t>Sprint 2: Object </a:t>
            </a:r>
            <a:r>
              <a:rPr lang="fr-FR" sz="2500" err="1">
                <a:latin typeface="Avenir Next LT Pro"/>
                <a:cs typeface="Calibri"/>
              </a:rPr>
              <a:t>detection</a:t>
            </a:r>
            <a:r>
              <a:rPr lang="fr-FR" sz="2500">
                <a:latin typeface="Avenir Next LT Pro"/>
                <a:cs typeface="Calibri"/>
              </a:rPr>
              <a:t> </a:t>
            </a:r>
            <a:endParaRPr lang="fr-FR" sz="2500">
              <a:cs typeface="Calibri"/>
            </a:endParaRPr>
          </a:p>
        </p:txBody>
      </p:sp>
      <p:sp>
        <p:nvSpPr>
          <p:cNvPr id="16" name="ZoneTexte 15">
            <a:extLst>
              <a:ext uri="{FF2B5EF4-FFF2-40B4-BE49-F238E27FC236}">
                <a16:creationId xmlns:a16="http://schemas.microsoft.com/office/drawing/2014/main" id="{07B2B752-3A9A-1DE4-C9A8-5881A59FDFBA}"/>
              </a:ext>
            </a:extLst>
          </p:cNvPr>
          <p:cNvSpPr txBox="1"/>
          <p:nvPr/>
        </p:nvSpPr>
        <p:spPr>
          <a:xfrm>
            <a:off x="8131765" y="3566222"/>
            <a:ext cx="38128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AI </a:t>
            </a:r>
            <a:r>
              <a:rPr lang="fr-FR" sz="2000" err="1">
                <a:latin typeface="Avenir Next LT Pro"/>
                <a:cs typeface="Calibri"/>
              </a:rPr>
              <a:t>detection</a:t>
            </a:r>
            <a:r>
              <a:rPr lang="fr-FR" sz="2000">
                <a:latin typeface="Calibri"/>
                <a:cs typeface="Calibri"/>
              </a:rPr>
              <a:t> </a:t>
            </a:r>
          </a:p>
        </p:txBody>
      </p:sp>
    </p:spTree>
    <p:extLst>
      <p:ext uri="{BB962C8B-B14F-4D97-AF65-F5344CB8AC3E}">
        <p14:creationId xmlns:p14="http://schemas.microsoft.com/office/powerpoint/2010/main" val="255601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 2">
            <a:extLst>
              <a:ext uri="{FF2B5EF4-FFF2-40B4-BE49-F238E27FC236}">
                <a16:creationId xmlns:a16="http://schemas.microsoft.com/office/drawing/2014/main" id="{1C88D247-08C3-3C4F-ECC7-5673375B04B2}"/>
              </a:ext>
            </a:extLst>
          </p:cNvPr>
          <p:cNvPicPr>
            <a:picLocks noChangeAspect="1"/>
          </p:cNvPicPr>
          <p:nvPr/>
        </p:nvPicPr>
        <p:blipFill rotWithShape="1">
          <a:blip r:embed="rId3"/>
          <a:srcRect b="19"/>
          <a:stretch/>
        </p:blipFill>
        <p:spPr>
          <a:xfrm>
            <a:off x="-42910" y="10"/>
            <a:ext cx="12191980" cy="6857990"/>
          </a:xfrm>
          <a:prstGeom prst="rect">
            <a:avLst/>
          </a:prstGeom>
        </p:spPr>
      </p:pic>
    </p:spTree>
    <p:extLst>
      <p:ext uri="{BB962C8B-B14F-4D97-AF65-F5344CB8AC3E}">
        <p14:creationId xmlns:p14="http://schemas.microsoft.com/office/powerpoint/2010/main" val="333184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Product description</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5" name="Image 4" descr="Une image contenant texte, extérieur, arbre, route&#10;&#10;Description générée automatiquement">
            <a:extLst>
              <a:ext uri="{FF2B5EF4-FFF2-40B4-BE49-F238E27FC236}">
                <a16:creationId xmlns:a16="http://schemas.microsoft.com/office/drawing/2014/main" id="{3D6D1F6D-4C2A-4D47-B274-64E8D2935DEC}"/>
              </a:ext>
            </a:extLst>
          </p:cNvPr>
          <p:cNvPicPr>
            <a:picLocks noChangeAspect="1"/>
          </p:cNvPicPr>
          <p:nvPr/>
        </p:nvPicPr>
        <p:blipFill rotWithShape="1">
          <a:blip r:embed="rId4">
            <a:extLst>
              <a:ext uri="{28A0092B-C50C-407E-A947-70E740481C1C}">
                <a14:useLocalDpi xmlns:a14="http://schemas.microsoft.com/office/drawing/2010/main" val="0"/>
              </a:ext>
            </a:extLst>
          </a:blip>
          <a:srcRect l="4082" r="11020" b="-366"/>
          <a:stretch/>
        </p:blipFill>
        <p:spPr>
          <a:xfrm>
            <a:off x="6390677" y="2869101"/>
            <a:ext cx="5077382" cy="3357800"/>
          </a:xfrm>
          <a:prstGeom prst="rect">
            <a:avLst/>
          </a:prstGeom>
        </p:spPr>
      </p:pic>
      <p:sp>
        <p:nvSpPr>
          <p:cNvPr id="3" name="TextBox 2">
            <a:extLst>
              <a:ext uri="{FF2B5EF4-FFF2-40B4-BE49-F238E27FC236}">
                <a16:creationId xmlns:a16="http://schemas.microsoft.com/office/drawing/2014/main" id="{5E98ACEB-143C-6378-EE31-478FBE5FFDF4}"/>
              </a:ext>
            </a:extLst>
          </p:cNvPr>
          <p:cNvSpPr txBox="1"/>
          <p:nvPr/>
        </p:nvSpPr>
        <p:spPr>
          <a:xfrm>
            <a:off x="1953857" y="3525673"/>
            <a:ext cx="39230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000000"/>
                </a:solidFill>
                <a:latin typeface="Avenir Next LT Pro"/>
                <a:ea typeface="+mn-lt"/>
                <a:cs typeface="+mn-lt"/>
              </a:rPr>
              <a:t>Adjust</a:t>
            </a:r>
            <a:r>
              <a:rPr lang="en-US">
                <a:latin typeface="Avenir Next LT Pro"/>
                <a:ea typeface="+mn-lt"/>
                <a:cs typeface="+mn-lt"/>
              </a:rPr>
              <a:t> the </a:t>
            </a:r>
            <a:r>
              <a:rPr lang="en-US" b="1">
                <a:solidFill>
                  <a:srgbClr val="F08C4A"/>
                </a:solidFill>
                <a:latin typeface="Avenir Next LT Pro"/>
                <a:ea typeface="+mn-lt"/>
                <a:cs typeface="+mn-lt"/>
              </a:rPr>
              <a:t>speed</a:t>
            </a:r>
            <a:r>
              <a:rPr lang="en-US" b="1">
                <a:latin typeface="Avenir Next LT Pro"/>
                <a:ea typeface="+mn-lt"/>
                <a:cs typeface="+mn-lt"/>
              </a:rPr>
              <a:t> </a:t>
            </a:r>
            <a:r>
              <a:rPr lang="en-US">
                <a:latin typeface="Avenir Next LT Pro"/>
                <a:ea typeface="+mn-lt"/>
                <a:cs typeface="+mn-lt"/>
              </a:rPr>
              <a:t>of the car when a road sign is detected</a:t>
            </a:r>
            <a:endParaRPr lang="en-US">
              <a:latin typeface="Avenir Next LT Pro"/>
              <a:cs typeface="Calibri"/>
            </a:endParaRPr>
          </a:p>
          <a:p>
            <a:pPr algn="ctr"/>
            <a:endParaRPr lang="en-US">
              <a:latin typeface="Avenir Next LT Pro"/>
              <a:cs typeface="Calibri"/>
            </a:endParaRPr>
          </a:p>
          <a:p>
            <a:pPr algn="just"/>
            <a:r>
              <a:rPr lang="en-US">
                <a:solidFill>
                  <a:srgbClr val="000000"/>
                </a:solidFill>
                <a:latin typeface="Avenir Next LT Pro"/>
                <a:ea typeface="+mn-lt"/>
                <a:cs typeface="+mn-lt"/>
              </a:rPr>
              <a:t>Stop</a:t>
            </a:r>
            <a:r>
              <a:rPr lang="en-US">
                <a:latin typeface="Avenir Next LT Pro"/>
                <a:ea typeface="+mn-lt"/>
                <a:cs typeface="+mn-lt"/>
              </a:rPr>
              <a:t> the car when there are </a:t>
            </a:r>
            <a:r>
              <a:rPr lang="en-US" b="1">
                <a:solidFill>
                  <a:srgbClr val="F08C4A"/>
                </a:solidFill>
                <a:latin typeface="Avenir Next LT Pro"/>
                <a:ea typeface="+mn-lt"/>
                <a:cs typeface="+mn-lt"/>
              </a:rPr>
              <a:t>pedestrians</a:t>
            </a:r>
            <a:r>
              <a:rPr lang="en-US" b="1">
                <a:latin typeface="Avenir Next LT Pro"/>
                <a:ea typeface="+mn-lt"/>
                <a:cs typeface="+mn-lt"/>
              </a:rPr>
              <a:t> </a:t>
            </a:r>
            <a:r>
              <a:rPr lang="en-US">
                <a:latin typeface="Avenir Next LT Pro"/>
                <a:ea typeface="+mn-lt"/>
                <a:cs typeface="+mn-lt"/>
              </a:rPr>
              <a:t>on the road</a:t>
            </a:r>
            <a:endParaRPr lang="en-US">
              <a:latin typeface="Avenir Next LT Pro"/>
              <a:cs typeface="Calibri"/>
            </a:endParaRPr>
          </a:p>
          <a:p>
            <a:pPr algn="just"/>
            <a:endParaRPr lang="en-US">
              <a:latin typeface="Avenir Next LT Pro"/>
              <a:cs typeface="Calibri"/>
            </a:endParaRPr>
          </a:p>
          <a:p>
            <a:pPr algn="just"/>
            <a:r>
              <a:rPr lang="en-US">
                <a:solidFill>
                  <a:srgbClr val="000000"/>
                </a:solidFill>
                <a:latin typeface="Avenir Next LT Pro"/>
                <a:ea typeface="+mn-lt"/>
                <a:cs typeface="+mn-lt"/>
              </a:rPr>
              <a:t>Slow</a:t>
            </a:r>
            <a:r>
              <a:rPr lang="en-US">
                <a:latin typeface="Avenir Next LT Pro"/>
                <a:ea typeface="+mn-lt"/>
                <a:cs typeface="+mn-lt"/>
              </a:rPr>
              <a:t> down when approaching a </a:t>
            </a:r>
            <a:r>
              <a:rPr lang="en-US" b="1">
                <a:solidFill>
                  <a:srgbClr val="F08C4A"/>
                </a:solidFill>
                <a:latin typeface="Avenir Next LT Pro"/>
                <a:ea typeface="+mn-lt"/>
                <a:cs typeface="+mn-lt"/>
              </a:rPr>
              <a:t>crosswalk</a:t>
            </a:r>
            <a:r>
              <a:rPr lang="en-US" b="1">
                <a:latin typeface="Avenir Next LT Pro"/>
                <a:ea typeface="+mn-lt"/>
                <a:cs typeface="+mn-lt"/>
              </a:rPr>
              <a:t> </a:t>
            </a:r>
            <a:r>
              <a:rPr lang="en-US">
                <a:latin typeface="Avenir Next LT Pro"/>
                <a:ea typeface="+mn-lt"/>
                <a:cs typeface="+mn-lt"/>
              </a:rPr>
              <a:t>or </a:t>
            </a:r>
            <a:r>
              <a:rPr lang="en-US" b="1">
                <a:solidFill>
                  <a:srgbClr val="F08C4A"/>
                </a:solidFill>
                <a:latin typeface="Avenir Next LT Pro"/>
                <a:ea typeface="+mn-lt"/>
                <a:cs typeface="+mn-lt"/>
              </a:rPr>
              <a:t>speed bump</a:t>
            </a:r>
            <a:endParaRPr lang="en-US">
              <a:latin typeface="Avenir Next LT Pro"/>
              <a:ea typeface="+mn-lt"/>
              <a:cs typeface="+mn-lt"/>
            </a:endParaRPr>
          </a:p>
        </p:txBody>
      </p:sp>
      <p:sp>
        <p:nvSpPr>
          <p:cNvPr id="4" name="ZoneTexte 3">
            <a:extLst>
              <a:ext uri="{FF2B5EF4-FFF2-40B4-BE49-F238E27FC236}">
                <a16:creationId xmlns:a16="http://schemas.microsoft.com/office/drawing/2014/main" id="{A436E15B-299F-D29A-0145-A851216A7D87}"/>
              </a:ext>
            </a:extLst>
          </p:cNvPr>
          <p:cNvSpPr txBox="1"/>
          <p:nvPr/>
        </p:nvSpPr>
        <p:spPr>
          <a:xfrm>
            <a:off x="0" y="2255520"/>
            <a:ext cx="12232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08C4A"/>
                </a:solidFill>
                <a:latin typeface="Avenir Next LT Pro"/>
                <a:ea typeface="Lato"/>
                <a:cs typeface="Lato"/>
              </a:rPr>
              <a:t>Adapt the car's behavior according to the environment detected in different complex situations</a:t>
            </a:r>
          </a:p>
        </p:txBody>
      </p:sp>
      <p:pic>
        <p:nvPicPr>
          <p:cNvPr id="8" name="Image 11">
            <a:extLst>
              <a:ext uri="{FF2B5EF4-FFF2-40B4-BE49-F238E27FC236}">
                <a16:creationId xmlns:a16="http://schemas.microsoft.com/office/drawing/2014/main" id="{BE229CA4-3F43-713C-2A2C-B9B0B0A09DC8}"/>
              </a:ext>
            </a:extLst>
          </p:cNvPr>
          <p:cNvPicPr>
            <a:picLocks noChangeAspect="1"/>
          </p:cNvPicPr>
          <p:nvPr/>
        </p:nvPicPr>
        <p:blipFill>
          <a:blip r:embed="rId5"/>
          <a:stretch>
            <a:fillRect/>
          </a:stretch>
        </p:blipFill>
        <p:spPr>
          <a:xfrm>
            <a:off x="923830" y="4311938"/>
            <a:ext cx="722630" cy="722630"/>
          </a:xfrm>
          <a:prstGeom prst="rect">
            <a:avLst/>
          </a:prstGeom>
        </p:spPr>
      </p:pic>
      <p:pic>
        <p:nvPicPr>
          <p:cNvPr id="12" name="Image 12" descr="Une image contenant texte, signe, arrêt, jaune&#10;&#10;Description générée automatiquement">
            <a:extLst>
              <a:ext uri="{FF2B5EF4-FFF2-40B4-BE49-F238E27FC236}">
                <a16:creationId xmlns:a16="http://schemas.microsoft.com/office/drawing/2014/main" id="{A7444DBC-6861-D371-8ACD-9E3F4B114212}"/>
              </a:ext>
            </a:extLst>
          </p:cNvPr>
          <p:cNvPicPr>
            <a:picLocks noChangeAspect="1"/>
          </p:cNvPicPr>
          <p:nvPr/>
        </p:nvPicPr>
        <p:blipFill rotWithShape="1">
          <a:blip r:embed="rId6"/>
          <a:srcRect r="-1333" b="19737"/>
          <a:stretch/>
        </p:blipFill>
        <p:spPr>
          <a:xfrm>
            <a:off x="843503" y="5125691"/>
            <a:ext cx="883412" cy="720851"/>
          </a:xfrm>
          <a:prstGeom prst="rect">
            <a:avLst/>
          </a:prstGeom>
        </p:spPr>
      </p:pic>
      <p:pic>
        <p:nvPicPr>
          <p:cNvPr id="14" name="Image 13">
            <a:extLst>
              <a:ext uri="{FF2B5EF4-FFF2-40B4-BE49-F238E27FC236}">
                <a16:creationId xmlns:a16="http://schemas.microsoft.com/office/drawing/2014/main" id="{2B808A57-9225-2F63-6703-84FAEE1C2B0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775" b="21875"/>
          <a:stretch/>
        </p:blipFill>
        <p:spPr>
          <a:xfrm>
            <a:off x="813445" y="3456609"/>
            <a:ext cx="931492" cy="706435"/>
          </a:xfrm>
          <a:prstGeom prst="rect">
            <a:avLst/>
          </a:prstGeom>
        </p:spPr>
      </p:pic>
      <p:sp>
        <p:nvSpPr>
          <p:cNvPr id="6" name="Espace réservé du numéro de diapositive 5">
            <a:extLst>
              <a:ext uri="{FF2B5EF4-FFF2-40B4-BE49-F238E27FC236}">
                <a16:creationId xmlns:a16="http://schemas.microsoft.com/office/drawing/2014/main" id="{F18F595A-5679-49F9-BD2E-238A0AA6FDD8}"/>
              </a:ext>
            </a:extLst>
          </p:cNvPr>
          <p:cNvSpPr>
            <a:spLocks noGrp="1"/>
          </p:cNvSpPr>
          <p:nvPr>
            <p:ph type="sldNum" sz="quarter" idx="12"/>
          </p:nvPr>
        </p:nvSpPr>
        <p:spPr/>
        <p:txBody>
          <a:bodyPr/>
          <a:lstStyle/>
          <a:p>
            <a:fld id="{FD7A9633-343E-4A90-A07B-C619048A2403}" type="slidenum">
              <a:rPr lang="fr-FR" sz="2000" b="1" dirty="0" smtClean="0">
                <a:latin typeface="Avenir Next LT Pro"/>
              </a:rPr>
              <a:t>3</a:t>
            </a:fld>
            <a:endParaRPr lang="fr-FR" sz="2000" b="1">
              <a:latin typeface="Avenir Next LT Pro"/>
              <a:cs typeface="Calibri"/>
            </a:endParaRPr>
          </a:p>
        </p:txBody>
      </p:sp>
      <p:pic>
        <p:nvPicPr>
          <p:cNvPr id="13" name="Image 6">
            <a:extLst>
              <a:ext uri="{FF2B5EF4-FFF2-40B4-BE49-F238E27FC236}">
                <a16:creationId xmlns:a16="http://schemas.microsoft.com/office/drawing/2014/main" id="{E156FEC2-E1DE-179A-43FE-8DCFC08809A4}"/>
              </a:ext>
            </a:extLst>
          </p:cNvPr>
          <p:cNvPicPr>
            <a:picLocks noChangeAspect="1"/>
          </p:cNvPicPr>
          <p:nvPr/>
        </p:nvPicPr>
        <p:blipFill>
          <a:blip r:embed="rId8"/>
          <a:stretch>
            <a:fillRect/>
          </a:stretch>
        </p:blipFill>
        <p:spPr>
          <a:xfrm>
            <a:off x="3049611" y="483809"/>
            <a:ext cx="468087" cy="468087"/>
          </a:xfrm>
          <a:prstGeom prst="rect">
            <a:avLst/>
          </a:prstGeom>
        </p:spPr>
      </p:pic>
    </p:spTree>
    <p:extLst>
      <p:ext uri="{BB962C8B-B14F-4D97-AF65-F5344CB8AC3E}">
        <p14:creationId xmlns:p14="http://schemas.microsoft.com/office/powerpoint/2010/main" val="881410590"/>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2FC5228-96C2-4555-BCB0-DBB20A9B0D08}"/>
              </a:ext>
            </a:extLst>
          </p:cNvPr>
          <p:cNvSpPr>
            <a:spLocks noGrp="1"/>
          </p:cNvSpPr>
          <p:nvPr>
            <p:ph type="title"/>
          </p:nvPr>
        </p:nvSpPr>
        <p:spPr>
          <a:xfrm>
            <a:off x="1115568" y="548640"/>
            <a:ext cx="10168128" cy="1179576"/>
          </a:xfrm>
        </p:spPr>
        <p:txBody>
          <a:bodyPr>
            <a:normAutofit/>
          </a:bodyPr>
          <a:lstStyle/>
          <a:p>
            <a:r>
              <a:rPr lang="en-US" sz="4000"/>
              <a:t>Sources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BA558855-C608-4E34-AA3B-7D8406CF6991}"/>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200">
                <a:hlinkClick r:id="rId2"/>
              </a:rPr>
              <a:t>www.flaticon.com</a:t>
            </a:r>
            <a:endParaRPr lang="en-US" sz="2200"/>
          </a:p>
          <a:p>
            <a:r>
              <a:rPr lang="en-US" sz="2200">
                <a:ea typeface="+mn-lt"/>
                <a:cs typeface="+mn-lt"/>
                <a:hlinkClick r:id="rId3"/>
              </a:rPr>
              <a:t>https://www.justifit.fr/b/guides/droit-routier/causes-accidents-de-la-route/</a:t>
            </a:r>
            <a:endParaRPr lang="en-US" sz="2200">
              <a:cs typeface="Calibri"/>
            </a:endParaRPr>
          </a:p>
          <a:p>
            <a:r>
              <a:rPr lang="en-US" sz="2200">
                <a:ea typeface="+mn-lt"/>
                <a:cs typeface="+mn-lt"/>
                <a:hlinkClick r:id="rId4"/>
              </a:rPr>
              <a:t>https://towardsdatascience.com/r-cnn-fast-r-cnn-faster-r-cnn-yolo-object-detection-algorithms-36d53571365e</a:t>
            </a:r>
            <a:endParaRPr lang="en-US" sz="2200">
              <a:cs typeface="Calibri"/>
            </a:endParaRPr>
          </a:p>
          <a:p>
            <a:r>
              <a:rPr lang="en-US" sz="2200">
                <a:ea typeface="+mn-lt"/>
                <a:cs typeface="+mn-lt"/>
                <a:hlinkClick r:id="rId5"/>
              </a:rPr>
              <a:t>https://towardsdatascience.com/yolov5-compared-to-faster-rcnn-who-wins-a771cd6c9fb4</a:t>
            </a:r>
            <a:endParaRPr lang="en-US" sz="2200">
              <a:cs typeface="Calibri"/>
            </a:endParaRPr>
          </a:p>
          <a:p>
            <a:endParaRPr lang="en-US" sz="2200">
              <a:cs typeface="Calibri"/>
            </a:endParaRPr>
          </a:p>
          <a:p>
            <a:endParaRPr lang="en-US" sz="2200">
              <a:cs typeface="Calibri"/>
            </a:endParaRPr>
          </a:p>
          <a:p>
            <a:endParaRPr lang="en-US" sz="2200">
              <a:cs typeface="Calibri"/>
            </a:endParaRPr>
          </a:p>
        </p:txBody>
      </p:sp>
      <p:sp>
        <p:nvSpPr>
          <p:cNvPr id="4" name="Espace réservé du numéro de diapositive 3">
            <a:extLst>
              <a:ext uri="{FF2B5EF4-FFF2-40B4-BE49-F238E27FC236}">
                <a16:creationId xmlns:a16="http://schemas.microsoft.com/office/drawing/2014/main" id="{CF4D06F6-A433-4C32-A826-DAA92C79634B}"/>
              </a:ext>
            </a:extLst>
          </p:cNvPr>
          <p:cNvSpPr>
            <a:spLocks noGrp="1"/>
          </p:cNvSpPr>
          <p:nvPr>
            <p:ph type="sldNum" sz="quarter" idx="12"/>
          </p:nvPr>
        </p:nvSpPr>
        <p:spPr/>
        <p:txBody>
          <a:bodyPr/>
          <a:lstStyle/>
          <a:p>
            <a:fld id="{FD7A9633-343E-4A90-A07B-C619048A2403}" type="slidenum">
              <a:rPr lang="fr-FR" smtClean="0"/>
              <a:t>30</a:t>
            </a:fld>
            <a:endParaRPr lang="fr-FR"/>
          </a:p>
        </p:txBody>
      </p:sp>
    </p:spTree>
    <p:extLst>
      <p:ext uri="{BB962C8B-B14F-4D97-AF65-F5344CB8AC3E}">
        <p14:creationId xmlns:p14="http://schemas.microsoft.com/office/powerpoint/2010/main" val="351608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412337" y="303486"/>
            <a:ext cx="7982712" cy="868680"/>
          </a:xfrm>
        </p:spPr>
        <p:txBody>
          <a:bodyPr vert="horz" lIns="91440" tIns="45720" rIns="91440" bIns="45720" rtlCol="0" anchor="ctr">
            <a:normAutofit/>
          </a:bodyPr>
          <a:lstStyle/>
          <a:p>
            <a:pPr algn="ctr"/>
            <a:r>
              <a:rPr lang="en-US" sz="4000">
                <a:latin typeface="Avenir Next LT Pro"/>
              </a:rPr>
              <a:t>Objectives of sprint 1</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7" name="Espace réservé du numéro de diapositive 6">
            <a:extLst>
              <a:ext uri="{FF2B5EF4-FFF2-40B4-BE49-F238E27FC236}">
                <a16:creationId xmlns:a16="http://schemas.microsoft.com/office/drawing/2014/main" id="{39047256-5923-4D2E-90A2-CB85EF4DA744}"/>
              </a:ext>
            </a:extLst>
          </p:cNvPr>
          <p:cNvSpPr>
            <a:spLocks noGrp="1"/>
          </p:cNvSpPr>
          <p:nvPr>
            <p:ph type="sldNum" sz="quarter" idx="12"/>
          </p:nvPr>
        </p:nvSpPr>
        <p:spPr>
          <a:xfrm>
            <a:off x="8916785" y="6297286"/>
            <a:ext cx="2743200" cy="365125"/>
          </a:xfrm>
        </p:spPr>
        <p:txBody>
          <a:bodyPr/>
          <a:lstStyle/>
          <a:p>
            <a:fld id="{FD7A9633-343E-4A90-A07B-C619048A2403}" type="slidenum">
              <a:rPr lang="fr-FR" sz="2000" b="1" dirty="0" smtClean="0">
                <a:latin typeface="Avenir Next LT Pro"/>
              </a:rPr>
              <a:t>4</a:t>
            </a:fld>
            <a:endParaRPr lang="fr-FR" sz="2000" b="1">
              <a:latin typeface="Avenir Next LT Pro"/>
              <a:cs typeface="Calibri"/>
            </a:endParaRPr>
          </a:p>
        </p:txBody>
      </p:sp>
      <p:grpSp>
        <p:nvGrpSpPr>
          <p:cNvPr id="3" name="组合 2">
            <a:extLst>
              <a:ext uri="{FF2B5EF4-FFF2-40B4-BE49-F238E27FC236}">
                <a16:creationId xmlns:a16="http://schemas.microsoft.com/office/drawing/2014/main" id="{E3E18A1D-E75D-EF65-045B-D93EB5BD39FD}"/>
              </a:ext>
            </a:extLst>
          </p:cNvPr>
          <p:cNvGrpSpPr/>
          <p:nvPr/>
        </p:nvGrpSpPr>
        <p:grpSpPr>
          <a:xfrm>
            <a:off x="3780412" y="4608869"/>
            <a:ext cx="4378099" cy="1512093"/>
            <a:chOff x="959642" y="4745830"/>
            <a:chExt cx="4378099" cy="1512093"/>
          </a:xfrm>
        </p:grpSpPr>
        <p:sp>
          <p:nvSpPr>
            <p:cNvPr id="20" name="矩形: 圆角 19">
              <a:extLst>
                <a:ext uri="{FF2B5EF4-FFF2-40B4-BE49-F238E27FC236}">
                  <a16:creationId xmlns:a16="http://schemas.microsoft.com/office/drawing/2014/main" id="{09AC20B9-C00A-ED4C-9E10-723D79B51480}"/>
                </a:ext>
              </a:extLst>
            </p:cNvPr>
            <p:cNvSpPr/>
            <p:nvPr/>
          </p:nvSpPr>
          <p:spPr>
            <a:xfrm>
              <a:off x="959642" y="4745830"/>
              <a:ext cx="4374495"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1" name="图片 20">
              <a:extLst>
                <a:ext uri="{FF2B5EF4-FFF2-40B4-BE49-F238E27FC236}">
                  <a16:creationId xmlns:a16="http://schemas.microsoft.com/office/drawing/2014/main" id="{ED51DDF0-5C6C-5BC0-0560-E5DD8A063047}"/>
                </a:ext>
              </a:extLst>
            </p:cNvPr>
            <p:cNvPicPr>
              <a:picLocks noChangeAspect="1"/>
            </p:cNvPicPr>
            <p:nvPr/>
          </p:nvPicPr>
          <p:blipFill>
            <a:blip r:embed="rId3"/>
            <a:stretch>
              <a:fillRect/>
            </a:stretch>
          </p:blipFill>
          <p:spPr>
            <a:xfrm>
              <a:off x="1140618" y="4867274"/>
              <a:ext cx="1266826" cy="1266826"/>
            </a:xfrm>
            <a:prstGeom prst="rect">
              <a:avLst/>
            </a:prstGeom>
            <a:solidFill>
              <a:schemeClr val="accent2">
                <a:lumMod val="60000"/>
                <a:lumOff val="40000"/>
              </a:schemeClr>
            </a:solidFill>
          </p:spPr>
        </p:pic>
        <p:sp>
          <p:nvSpPr>
            <p:cNvPr id="22" name="文本框 1">
              <a:extLst>
                <a:ext uri="{FF2B5EF4-FFF2-40B4-BE49-F238E27FC236}">
                  <a16:creationId xmlns:a16="http://schemas.microsoft.com/office/drawing/2014/main" id="{0DA7636C-48D8-BD98-4F5D-46FB607FBE4C}"/>
                </a:ext>
              </a:extLst>
            </p:cNvPr>
            <p:cNvSpPr txBox="1"/>
            <p:nvPr/>
          </p:nvSpPr>
          <p:spPr>
            <a:xfrm>
              <a:off x="2407444" y="5036884"/>
              <a:ext cx="2930297" cy="923330"/>
            </a:xfrm>
            <a:prstGeom prst="rect">
              <a:avLst/>
            </a:prstGeom>
            <a:solidFill>
              <a:schemeClr val="accent2">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venir Next LT Pro"/>
                  <a:ea typeface="Arial"/>
                  <a:cs typeface="Arial"/>
                </a:rPr>
                <a:t>Sensors Communication</a:t>
              </a:r>
              <a:endParaRPr lang="en-US" b="1">
                <a:latin typeface="Avenir Next LT Pro"/>
                <a:ea typeface="等线"/>
                <a:cs typeface="Arial"/>
              </a:endParaRPr>
            </a:p>
            <a:p>
              <a:r>
                <a:rPr lang="en-US">
                  <a:latin typeface="Avenir Next LT Pro"/>
                  <a:ea typeface="Arial"/>
                  <a:cs typeface="Arial"/>
                </a:rPr>
                <a:t>Communicate with the needed sensors</a:t>
              </a:r>
              <a:endParaRPr lang="en-US" altLang="zh-CN">
                <a:latin typeface="Avenir Next LT Pro"/>
                <a:ea typeface="等线"/>
                <a:cs typeface="Calibri"/>
              </a:endParaRPr>
            </a:p>
          </p:txBody>
        </p:sp>
      </p:grpSp>
      <p:sp>
        <p:nvSpPr>
          <p:cNvPr id="16" name="矩形: 圆角 15">
            <a:extLst>
              <a:ext uri="{FF2B5EF4-FFF2-40B4-BE49-F238E27FC236}">
                <a16:creationId xmlns:a16="http://schemas.microsoft.com/office/drawing/2014/main" id="{A93CABE9-2B7E-9A22-7155-BE4927AD887A}"/>
              </a:ext>
            </a:extLst>
          </p:cNvPr>
          <p:cNvSpPr/>
          <p:nvPr/>
        </p:nvSpPr>
        <p:spPr>
          <a:xfrm>
            <a:off x="6788102" y="2587998"/>
            <a:ext cx="4262437"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a:extLst>
              <a:ext uri="{FF2B5EF4-FFF2-40B4-BE49-F238E27FC236}">
                <a16:creationId xmlns:a16="http://schemas.microsoft.com/office/drawing/2014/main" id="{816EF29D-C1CE-97BA-ACAD-7628B8E8A2E2}"/>
              </a:ext>
            </a:extLst>
          </p:cNvPr>
          <p:cNvPicPr>
            <a:picLocks noChangeAspect="1"/>
          </p:cNvPicPr>
          <p:nvPr/>
        </p:nvPicPr>
        <p:blipFill>
          <a:blip r:embed="rId4"/>
          <a:stretch>
            <a:fillRect/>
          </a:stretch>
        </p:blipFill>
        <p:spPr>
          <a:xfrm>
            <a:off x="6921453" y="2685630"/>
            <a:ext cx="1254920" cy="1207295"/>
          </a:xfrm>
          <a:prstGeom prst="rect">
            <a:avLst/>
          </a:prstGeom>
          <a:solidFill>
            <a:schemeClr val="accent2">
              <a:lumMod val="60000"/>
              <a:lumOff val="40000"/>
            </a:schemeClr>
          </a:solidFill>
        </p:spPr>
      </p:pic>
      <p:sp>
        <p:nvSpPr>
          <p:cNvPr id="18" name="文本框 1">
            <a:extLst>
              <a:ext uri="{FF2B5EF4-FFF2-40B4-BE49-F238E27FC236}">
                <a16:creationId xmlns:a16="http://schemas.microsoft.com/office/drawing/2014/main" id="{ED808F35-16B7-82B5-B4D7-50044E8C1342}"/>
              </a:ext>
            </a:extLst>
          </p:cNvPr>
          <p:cNvSpPr txBox="1"/>
          <p:nvPr/>
        </p:nvSpPr>
        <p:spPr>
          <a:xfrm>
            <a:off x="8193416" y="2797513"/>
            <a:ext cx="2706449" cy="1200329"/>
          </a:xfrm>
          <a:prstGeom prst="rect">
            <a:avLst/>
          </a:prstGeom>
          <a:solidFill>
            <a:schemeClr val="accent2">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venir Next LT Pro"/>
                <a:ea typeface="+mn-lt"/>
                <a:cs typeface="+mn-lt"/>
              </a:rPr>
              <a:t>Speed control</a:t>
            </a:r>
          </a:p>
          <a:p>
            <a:r>
              <a:rPr lang="en-US" altLang="zh-CN">
                <a:latin typeface="Avenir Next LT Pro"/>
                <a:ea typeface="+mn-lt"/>
                <a:cs typeface="+mn-lt"/>
              </a:rPr>
              <a:t>Con</a:t>
            </a:r>
            <a:r>
              <a:rPr lang="zh-CN">
                <a:latin typeface="Avenir Next LT Pro"/>
                <a:ea typeface="+mn-lt"/>
                <a:cs typeface="+mn-lt"/>
              </a:rPr>
              <a:t>tr</a:t>
            </a:r>
            <a:r>
              <a:rPr lang="en-US" altLang="zh-CN" err="1">
                <a:latin typeface="Avenir Next LT Pro"/>
                <a:ea typeface="+mn-lt"/>
                <a:cs typeface="+mn-lt"/>
              </a:rPr>
              <a:t>ol</a:t>
            </a:r>
            <a:r>
              <a:rPr lang="zh-CN" altLang="en-US">
                <a:latin typeface="Avenir Next LT Pro"/>
                <a:ea typeface="+mn-lt"/>
                <a:cs typeface="+mn-lt"/>
              </a:rPr>
              <a:t> </a:t>
            </a:r>
            <a:r>
              <a:rPr lang="zh-CN">
                <a:latin typeface="Avenir Next LT Pro"/>
                <a:ea typeface="+mn-lt"/>
                <a:cs typeface="+mn-lt"/>
              </a:rPr>
              <a:t>the </a:t>
            </a:r>
            <a:r>
              <a:rPr lang="fr-FR" altLang="zh-CN" err="1">
                <a:latin typeface="Avenir Next LT Pro"/>
                <a:ea typeface="+mn-lt"/>
                <a:cs typeface="+mn-lt"/>
              </a:rPr>
              <a:t>car’s</a:t>
            </a:r>
            <a:r>
              <a:rPr lang="fr-FR" altLang="zh-CN">
                <a:latin typeface="Avenir Next LT Pro"/>
                <a:ea typeface="+mn-lt"/>
                <a:cs typeface="+mn-lt"/>
              </a:rPr>
              <a:t> speed </a:t>
            </a:r>
            <a:r>
              <a:rPr lang="en-US" altLang="zh-CN">
                <a:latin typeface="Avenir Next LT Pro"/>
                <a:ea typeface="+mn-lt"/>
                <a:cs typeface="+mn-lt"/>
              </a:rPr>
              <a:t>to reach a specified one</a:t>
            </a:r>
            <a:endParaRPr lang="zh-CN" altLang="en-US">
              <a:latin typeface="Avenir Next LT Pro"/>
              <a:ea typeface="等线" panose="02010600030101010101" pitchFamily="2" charset="-122"/>
              <a:cs typeface="+mn-lt"/>
            </a:endParaRPr>
          </a:p>
          <a:p>
            <a:endParaRPr lang="zh-CN">
              <a:ea typeface="等线"/>
              <a:cs typeface="Calibri"/>
            </a:endParaRPr>
          </a:p>
        </p:txBody>
      </p:sp>
      <p:grpSp>
        <p:nvGrpSpPr>
          <p:cNvPr id="5" name="组合 4">
            <a:extLst>
              <a:ext uri="{FF2B5EF4-FFF2-40B4-BE49-F238E27FC236}">
                <a16:creationId xmlns:a16="http://schemas.microsoft.com/office/drawing/2014/main" id="{B46E6836-54C1-697A-8457-53C0C68BE43A}"/>
              </a:ext>
            </a:extLst>
          </p:cNvPr>
          <p:cNvGrpSpPr/>
          <p:nvPr/>
        </p:nvGrpSpPr>
        <p:grpSpPr>
          <a:xfrm>
            <a:off x="959643" y="2587999"/>
            <a:ext cx="4262437" cy="1512093"/>
            <a:chOff x="959643" y="2352675"/>
            <a:chExt cx="4262437" cy="1512093"/>
          </a:xfrm>
        </p:grpSpPr>
        <p:sp>
          <p:nvSpPr>
            <p:cNvPr id="13" name="矩形: 圆角 12">
              <a:extLst>
                <a:ext uri="{FF2B5EF4-FFF2-40B4-BE49-F238E27FC236}">
                  <a16:creationId xmlns:a16="http://schemas.microsoft.com/office/drawing/2014/main" id="{69684460-AECE-1D55-B272-3DC2150E2172}"/>
                </a:ext>
              </a:extLst>
            </p:cNvPr>
            <p:cNvSpPr/>
            <p:nvPr/>
          </p:nvSpPr>
          <p:spPr>
            <a:xfrm>
              <a:off x="959643" y="2352675"/>
              <a:ext cx="4262437" cy="15120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a:extLst>
                <a:ext uri="{FF2B5EF4-FFF2-40B4-BE49-F238E27FC236}">
                  <a16:creationId xmlns:a16="http://schemas.microsoft.com/office/drawing/2014/main" id="{1506F3DA-C26E-CACF-BAC3-8260E0DDA293}"/>
                </a:ext>
              </a:extLst>
            </p:cNvPr>
            <p:cNvPicPr>
              <a:picLocks noChangeAspect="1"/>
            </p:cNvPicPr>
            <p:nvPr/>
          </p:nvPicPr>
          <p:blipFill>
            <a:blip r:embed="rId5"/>
            <a:stretch>
              <a:fillRect/>
            </a:stretch>
          </p:blipFill>
          <p:spPr>
            <a:xfrm>
              <a:off x="1140619" y="2557462"/>
              <a:ext cx="1123951" cy="1100139"/>
            </a:xfrm>
            <a:prstGeom prst="rect">
              <a:avLst/>
            </a:prstGeom>
            <a:solidFill>
              <a:schemeClr val="accent2">
                <a:lumMod val="60000"/>
                <a:lumOff val="40000"/>
              </a:schemeClr>
            </a:solidFill>
          </p:spPr>
        </p:pic>
        <p:sp>
          <p:nvSpPr>
            <p:cNvPr id="15" name="文本框 1">
              <a:extLst>
                <a:ext uri="{FF2B5EF4-FFF2-40B4-BE49-F238E27FC236}">
                  <a16:creationId xmlns:a16="http://schemas.microsoft.com/office/drawing/2014/main" id="{7DE4EDCD-DF9B-1F1D-0BBA-26B83BFD423C}"/>
                </a:ext>
              </a:extLst>
            </p:cNvPr>
            <p:cNvSpPr txBox="1"/>
            <p:nvPr/>
          </p:nvSpPr>
          <p:spPr>
            <a:xfrm>
              <a:off x="2196704" y="2785160"/>
              <a:ext cx="2869404" cy="646331"/>
            </a:xfrm>
            <a:prstGeom prst="rect">
              <a:avLst/>
            </a:prstGeom>
            <a:solidFill>
              <a:schemeClr val="accent2">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latin typeface="Avenir Next LT Pro"/>
                  <a:ea typeface="+mn-lt"/>
                  <a:cs typeface="+mn-lt"/>
                </a:rPr>
                <a:t>Drive </a:t>
              </a:r>
              <a:r>
                <a:rPr lang="en-US" altLang="zh-CN" b="1">
                  <a:latin typeface="Avenir Next LT Pro"/>
                  <a:ea typeface="+mn-lt"/>
                  <a:cs typeface="+mn-lt"/>
                </a:rPr>
                <a:t>on</a:t>
              </a:r>
              <a:r>
                <a:rPr lang="zh-CN" altLang="en-US" b="1">
                  <a:latin typeface="Avenir Next LT Pro"/>
                  <a:ea typeface="+mn-lt"/>
                  <a:cs typeface="+mn-lt"/>
                </a:rPr>
                <a:t> </a:t>
              </a:r>
              <a:r>
                <a:rPr lang="en-US" altLang="zh-CN" b="1">
                  <a:latin typeface="Avenir Next LT Pro"/>
                  <a:ea typeface="+mn-lt"/>
                  <a:cs typeface="+mn-lt"/>
                </a:rPr>
                <a:t>a</a:t>
              </a:r>
              <a:r>
                <a:rPr lang="zh-CN" altLang="en-US" b="1">
                  <a:latin typeface="Avenir Next LT Pro"/>
                  <a:ea typeface="+mn-lt"/>
                  <a:cs typeface="+mn-lt"/>
                </a:rPr>
                <a:t> </a:t>
              </a:r>
              <a:r>
                <a:rPr lang="en-US" altLang="zh-CN" b="1">
                  <a:latin typeface="Avenir Next LT Pro"/>
                  <a:ea typeface="+mn-lt"/>
                  <a:cs typeface="+mn-lt"/>
                </a:rPr>
                <a:t>s</a:t>
              </a:r>
              <a:r>
                <a:rPr lang="zh-CN" b="1">
                  <a:latin typeface="Avenir Next LT Pro"/>
                  <a:ea typeface="+mn-lt"/>
                  <a:cs typeface="+mn-lt"/>
                </a:rPr>
                <a:t>traig</a:t>
              </a:r>
              <a:r>
                <a:rPr lang="en-US" altLang="zh-CN" b="1">
                  <a:latin typeface="Avenir Next LT Pro"/>
                  <a:ea typeface="+mn-lt"/>
                  <a:cs typeface="+mn-lt"/>
                </a:rPr>
                <a:t>h</a:t>
              </a:r>
              <a:r>
                <a:rPr lang="zh-CN" b="1">
                  <a:latin typeface="Avenir Next LT Pro"/>
                  <a:ea typeface="+mn-lt"/>
                  <a:cs typeface="+mn-lt"/>
                </a:rPr>
                <a:t>t</a:t>
              </a:r>
              <a:r>
                <a:rPr lang="zh-CN" altLang="en-US" b="1">
                  <a:latin typeface="Avenir Next LT Pro"/>
                  <a:ea typeface="+mn-lt"/>
                  <a:cs typeface="+mn-lt"/>
                </a:rPr>
                <a:t> </a:t>
              </a:r>
              <a:r>
                <a:rPr lang="en-US" altLang="zh-CN" b="1">
                  <a:latin typeface="Avenir Next LT Pro"/>
                  <a:ea typeface="+mn-lt"/>
                  <a:cs typeface="+mn-lt"/>
                </a:rPr>
                <a:t>l</a:t>
              </a:r>
              <a:r>
                <a:rPr lang="zh-CN" b="1">
                  <a:latin typeface="Avenir Next LT Pro"/>
                  <a:ea typeface="+mn-lt"/>
                  <a:cs typeface="+mn-lt"/>
                </a:rPr>
                <a:t>ine</a:t>
              </a:r>
              <a:endParaRPr lang="zh-CN" altLang="en-US">
                <a:latin typeface="Avenir Next LT Pro"/>
                <a:ea typeface="等线" panose="02010600030101010101" pitchFamily="2" charset="-122"/>
                <a:cs typeface="+mn-lt"/>
              </a:endParaRPr>
            </a:p>
            <a:p>
              <a:r>
                <a:rPr lang="zh-CN" altLang="en-US">
                  <a:latin typeface="Avenir Next LT Pro"/>
                  <a:ea typeface="等线"/>
                  <a:cs typeface="Calibri"/>
                </a:rPr>
                <a:t>Avoid steering angle</a:t>
              </a:r>
            </a:p>
          </p:txBody>
        </p:sp>
      </p:grpSp>
      <p:pic>
        <p:nvPicPr>
          <p:cNvPr id="8" name="Image 10">
            <a:extLst>
              <a:ext uri="{FF2B5EF4-FFF2-40B4-BE49-F238E27FC236}">
                <a16:creationId xmlns:a16="http://schemas.microsoft.com/office/drawing/2014/main" id="{60D85B36-F2D3-4B2F-7B6A-FE6E25312F49}"/>
              </a:ext>
            </a:extLst>
          </p:cNvPr>
          <p:cNvPicPr>
            <a:picLocks noChangeAspect="1"/>
          </p:cNvPicPr>
          <p:nvPr/>
        </p:nvPicPr>
        <p:blipFill>
          <a:blip r:embed="rId6"/>
          <a:stretch>
            <a:fillRect/>
          </a:stretch>
        </p:blipFill>
        <p:spPr>
          <a:xfrm>
            <a:off x="3048001" y="500743"/>
            <a:ext cx="478972" cy="478972"/>
          </a:xfrm>
          <a:prstGeom prst="rect">
            <a:avLst/>
          </a:prstGeom>
        </p:spPr>
      </p:pic>
    </p:spTree>
    <p:extLst>
      <p:ext uri="{BB962C8B-B14F-4D97-AF65-F5344CB8AC3E}">
        <p14:creationId xmlns:p14="http://schemas.microsoft.com/office/powerpoint/2010/main" val="3653810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412337" y="303486"/>
            <a:ext cx="7982712" cy="868680"/>
          </a:xfrm>
        </p:spPr>
        <p:txBody>
          <a:bodyPr vert="horz" lIns="91440" tIns="45720" rIns="91440" bIns="45720" rtlCol="0" anchor="ctr">
            <a:normAutofit/>
          </a:bodyPr>
          <a:lstStyle/>
          <a:p>
            <a:pPr algn="ctr"/>
            <a:r>
              <a:rPr lang="en-US" sz="4000">
                <a:latin typeface="Avenir Next LT Pro"/>
              </a:rPr>
              <a:t>Organization of Sprint 1</a:t>
            </a:r>
            <a:endParaRPr lang="en-US" sz="4000" kern="1200">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7" name="Espace réservé du numéro de diapositive 6">
            <a:extLst>
              <a:ext uri="{FF2B5EF4-FFF2-40B4-BE49-F238E27FC236}">
                <a16:creationId xmlns:a16="http://schemas.microsoft.com/office/drawing/2014/main" id="{39047256-5923-4D2E-90A2-CB85EF4DA744}"/>
              </a:ext>
            </a:extLst>
          </p:cNvPr>
          <p:cNvSpPr>
            <a:spLocks noGrp="1"/>
          </p:cNvSpPr>
          <p:nvPr>
            <p:ph type="sldNum" sz="quarter" idx="12"/>
          </p:nvPr>
        </p:nvSpPr>
        <p:spPr/>
        <p:txBody>
          <a:bodyPr/>
          <a:lstStyle/>
          <a:p>
            <a:fld id="{FD7A9633-343E-4A90-A07B-C619048A2403}" type="slidenum">
              <a:rPr lang="fr-FR" sz="2000" b="1" dirty="0" smtClean="0">
                <a:latin typeface="Avenir Next LT Pro"/>
                <a:cs typeface="Calibri"/>
              </a:rPr>
              <a:t>5</a:t>
            </a:fld>
            <a:endParaRPr lang="fr-FR" sz="2000" b="1">
              <a:latin typeface="Avenir Next LT Pro"/>
              <a:cs typeface="Calibri"/>
            </a:endParaRPr>
          </a:p>
        </p:txBody>
      </p:sp>
      <p:grpSp>
        <p:nvGrpSpPr>
          <p:cNvPr id="17" name="Groupe 16">
            <a:extLst>
              <a:ext uri="{FF2B5EF4-FFF2-40B4-BE49-F238E27FC236}">
                <a16:creationId xmlns:a16="http://schemas.microsoft.com/office/drawing/2014/main" id="{C84B37E4-D3AA-085A-3737-A7A34DF7DB30}"/>
              </a:ext>
            </a:extLst>
          </p:cNvPr>
          <p:cNvGrpSpPr/>
          <p:nvPr/>
        </p:nvGrpSpPr>
        <p:grpSpPr>
          <a:xfrm>
            <a:off x="1120636" y="3529532"/>
            <a:ext cx="10822885" cy="2280628"/>
            <a:chOff x="1120636" y="3529532"/>
            <a:chExt cx="10822885" cy="2280628"/>
          </a:xfrm>
        </p:grpSpPr>
        <p:sp>
          <p:nvSpPr>
            <p:cNvPr id="18" name="文本框 17">
              <a:extLst>
                <a:ext uri="{FF2B5EF4-FFF2-40B4-BE49-F238E27FC236}">
                  <a16:creationId xmlns:a16="http://schemas.microsoft.com/office/drawing/2014/main" id="{0825B8FD-2F23-5B06-2109-A4C4F5E7CE57}"/>
                </a:ext>
              </a:extLst>
            </p:cNvPr>
            <p:cNvSpPr txBox="1"/>
            <p:nvPr/>
          </p:nvSpPr>
          <p:spPr>
            <a:xfrm>
              <a:off x="1650999" y="5440828"/>
              <a:ext cx="10292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venir Next LT Pro"/>
                  <a:ea typeface="等线"/>
                  <a:cs typeface="Calibri"/>
                </a:rPr>
                <a:t>Preparatory work</a:t>
              </a:r>
              <a:endParaRPr lang="zh-CN" altLang="en-US">
                <a:latin typeface="Avenir Next LT Pro"/>
                <a:ea typeface="等线" panose="02010600030101010101" pitchFamily="2" charset="-122"/>
                <a:cs typeface="Calibri"/>
              </a:endParaRPr>
            </a:p>
          </p:txBody>
        </p:sp>
        <p:sp>
          <p:nvSpPr>
            <p:cNvPr id="5" name="矩形: 圆角 4">
              <a:extLst>
                <a:ext uri="{FF2B5EF4-FFF2-40B4-BE49-F238E27FC236}">
                  <a16:creationId xmlns:a16="http://schemas.microsoft.com/office/drawing/2014/main" id="{09D2AE26-5B22-693A-A014-685D33D93D3A}"/>
                </a:ext>
              </a:extLst>
            </p:cNvPr>
            <p:cNvSpPr/>
            <p:nvPr/>
          </p:nvSpPr>
          <p:spPr>
            <a:xfrm>
              <a:off x="1199695" y="3529532"/>
              <a:ext cx="2286459" cy="183137"/>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srgbClr val="1F3864"/>
                </a:solidFill>
                <a:latin typeface="Avenir Next LT Pro"/>
              </a:endParaRPr>
            </a:p>
          </p:txBody>
        </p:sp>
        <p:sp>
          <p:nvSpPr>
            <p:cNvPr id="12" name="矩形: 圆角 11">
              <a:extLst>
                <a:ext uri="{FF2B5EF4-FFF2-40B4-BE49-F238E27FC236}">
                  <a16:creationId xmlns:a16="http://schemas.microsoft.com/office/drawing/2014/main" id="{063040E2-F49D-699C-B96C-097ACC5D1732}"/>
                </a:ext>
              </a:extLst>
            </p:cNvPr>
            <p:cNvSpPr/>
            <p:nvPr/>
          </p:nvSpPr>
          <p:spPr>
            <a:xfrm>
              <a:off x="1120636" y="5506812"/>
              <a:ext cx="231913" cy="231913"/>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srgbClr val="1F3864"/>
                </a:solidFill>
                <a:latin typeface="Avenir Next LT Pro"/>
              </a:endParaRPr>
            </a:p>
          </p:txBody>
        </p:sp>
      </p:grpSp>
      <p:grpSp>
        <p:nvGrpSpPr>
          <p:cNvPr id="19" name="Groupe 18">
            <a:extLst>
              <a:ext uri="{FF2B5EF4-FFF2-40B4-BE49-F238E27FC236}">
                <a16:creationId xmlns:a16="http://schemas.microsoft.com/office/drawing/2014/main" id="{BEC5D3DE-D8C1-35C1-D027-9B4030ADAB25}"/>
              </a:ext>
            </a:extLst>
          </p:cNvPr>
          <p:cNvGrpSpPr/>
          <p:nvPr/>
        </p:nvGrpSpPr>
        <p:grpSpPr>
          <a:xfrm>
            <a:off x="1120636" y="3831522"/>
            <a:ext cx="10822885" cy="2442464"/>
            <a:chOff x="1120636" y="3831522"/>
            <a:chExt cx="10822885" cy="2442464"/>
          </a:xfrm>
        </p:grpSpPr>
        <p:sp>
          <p:nvSpPr>
            <p:cNvPr id="6" name="矩形: 圆角 5">
              <a:extLst>
                <a:ext uri="{FF2B5EF4-FFF2-40B4-BE49-F238E27FC236}">
                  <a16:creationId xmlns:a16="http://schemas.microsoft.com/office/drawing/2014/main" id="{908E464F-3563-F98C-6A61-D9E922AD8B49}"/>
                </a:ext>
              </a:extLst>
            </p:cNvPr>
            <p:cNvSpPr/>
            <p:nvPr/>
          </p:nvSpPr>
          <p:spPr>
            <a:xfrm>
              <a:off x="1200156" y="3831522"/>
              <a:ext cx="4851631" cy="17255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13" name="矩形: 圆角 12">
              <a:extLst>
                <a:ext uri="{FF2B5EF4-FFF2-40B4-BE49-F238E27FC236}">
                  <a16:creationId xmlns:a16="http://schemas.microsoft.com/office/drawing/2014/main" id="{F4661207-4D41-FF71-C212-17BB7FCE6A59}"/>
                </a:ext>
              </a:extLst>
            </p:cNvPr>
            <p:cNvSpPr/>
            <p:nvPr/>
          </p:nvSpPr>
          <p:spPr>
            <a:xfrm>
              <a:off x="1120636" y="5970637"/>
              <a:ext cx="231913" cy="231913"/>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15" name="文本框 14">
              <a:extLst>
                <a:ext uri="{FF2B5EF4-FFF2-40B4-BE49-F238E27FC236}">
                  <a16:creationId xmlns:a16="http://schemas.microsoft.com/office/drawing/2014/main" id="{EC604374-5393-9B6E-E9F4-524232FDABEF}"/>
                </a:ext>
              </a:extLst>
            </p:cNvPr>
            <p:cNvSpPr txBox="1"/>
            <p:nvPr/>
          </p:nvSpPr>
          <p:spPr>
            <a:xfrm>
              <a:off x="1650999" y="5904654"/>
              <a:ext cx="10292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atin typeface="Avenir Next LT Pro"/>
                  <a:ea typeface="等线"/>
                  <a:cs typeface="Calibri"/>
                </a:rPr>
                <a:t>Tutorials (</a:t>
              </a:r>
              <a:r>
                <a:rPr lang="fr-FR" altLang="zh-CN">
                  <a:latin typeface="Avenir Next LT Pro"/>
                  <a:ea typeface="等线"/>
                  <a:cs typeface="Calibri"/>
                </a:rPr>
                <a:t>ROS2,</a:t>
              </a:r>
              <a:r>
                <a:rPr lang="zh-CN" altLang="fr-FR">
                  <a:latin typeface="Avenir Next LT Pro"/>
                  <a:ea typeface="等线"/>
                  <a:cs typeface="Calibri"/>
                </a:rPr>
                <a:t> NVIDIA)</a:t>
              </a:r>
              <a:endParaRPr lang="zh-CN">
                <a:latin typeface="Avenir Next LT Pro"/>
                <a:ea typeface="等线" panose="02010600030101010101" pitchFamily="2" charset="-122"/>
                <a:cs typeface="Calibri"/>
              </a:endParaRPr>
            </a:p>
          </p:txBody>
        </p:sp>
      </p:grpSp>
      <p:grpSp>
        <p:nvGrpSpPr>
          <p:cNvPr id="20" name="Groupe 19">
            <a:extLst>
              <a:ext uri="{FF2B5EF4-FFF2-40B4-BE49-F238E27FC236}">
                <a16:creationId xmlns:a16="http://schemas.microsoft.com/office/drawing/2014/main" id="{D1FC3AD1-55E4-1E78-C3DE-EE6E24276DEF}"/>
              </a:ext>
            </a:extLst>
          </p:cNvPr>
          <p:cNvGrpSpPr/>
          <p:nvPr/>
        </p:nvGrpSpPr>
        <p:grpSpPr>
          <a:xfrm>
            <a:off x="1120637" y="4095782"/>
            <a:ext cx="9865542" cy="2630986"/>
            <a:chOff x="1120637" y="4095782"/>
            <a:chExt cx="9865542" cy="2630986"/>
          </a:xfrm>
        </p:grpSpPr>
        <p:sp>
          <p:nvSpPr>
            <p:cNvPr id="14" name="矩形: 圆角 13">
              <a:extLst>
                <a:ext uri="{FF2B5EF4-FFF2-40B4-BE49-F238E27FC236}">
                  <a16:creationId xmlns:a16="http://schemas.microsoft.com/office/drawing/2014/main" id="{9A670382-3D4B-693A-F397-55A202C2D8C7}"/>
                </a:ext>
              </a:extLst>
            </p:cNvPr>
            <p:cNvSpPr/>
            <p:nvPr/>
          </p:nvSpPr>
          <p:spPr>
            <a:xfrm>
              <a:off x="1120637" y="6423420"/>
              <a:ext cx="231913" cy="23191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16" name="文本框 15">
              <a:extLst>
                <a:ext uri="{FF2B5EF4-FFF2-40B4-BE49-F238E27FC236}">
                  <a16:creationId xmlns:a16="http://schemas.microsoft.com/office/drawing/2014/main" id="{A5DD44FD-5981-D8E4-6CDB-77D309D4F0ED}"/>
                </a:ext>
              </a:extLst>
            </p:cNvPr>
            <p:cNvSpPr txBox="1"/>
            <p:nvPr/>
          </p:nvSpPr>
          <p:spPr>
            <a:xfrm>
              <a:off x="1650999" y="6357436"/>
              <a:ext cx="8949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venir Next LT Pro"/>
                  <a:ea typeface="等线"/>
                  <a:cs typeface="Calibri"/>
                </a:rPr>
                <a:t>Sprint objectives</a:t>
              </a:r>
            </a:p>
          </p:txBody>
        </p:sp>
        <p:grpSp>
          <p:nvGrpSpPr>
            <p:cNvPr id="25" name="Groupe 24">
              <a:extLst>
                <a:ext uri="{FF2B5EF4-FFF2-40B4-BE49-F238E27FC236}">
                  <a16:creationId xmlns:a16="http://schemas.microsoft.com/office/drawing/2014/main" id="{24A54157-F795-600E-D47D-C08A68D17112}"/>
                </a:ext>
              </a:extLst>
            </p:cNvPr>
            <p:cNvGrpSpPr/>
            <p:nvPr/>
          </p:nvGrpSpPr>
          <p:grpSpPr>
            <a:xfrm>
              <a:off x="4224545" y="4095782"/>
              <a:ext cx="4570945" cy="369332"/>
              <a:chOff x="4224545" y="3973581"/>
              <a:chExt cx="4570945" cy="369332"/>
            </a:xfrm>
          </p:grpSpPr>
          <p:sp>
            <p:nvSpPr>
              <p:cNvPr id="8" name="矩形: 圆角 7">
                <a:extLst>
                  <a:ext uri="{FF2B5EF4-FFF2-40B4-BE49-F238E27FC236}">
                    <a16:creationId xmlns:a16="http://schemas.microsoft.com/office/drawing/2014/main" id="{CF97BBAA-6634-9B9B-7AF4-B2CDD8A0CC3F}"/>
                  </a:ext>
                </a:extLst>
              </p:cNvPr>
              <p:cNvSpPr/>
              <p:nvPr/>
            </p:nvSpPr>
            <p:spPr>
              <a:xfrm>
                <a:off x="4224545" y="4001309"/>
                <a:ext cx="4570945" cy="3202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24" name="文本框 15">
                <a:extLst>
                  <a:ext uri="{FF2B5EF4-FFF2-40B4-BE49-F238E27FC236}">
                    <a16:creationId xmlns:a16="http://schemas.microsoft.com/office/drawing/2014/main" id="{0103C99F-A0B7-1ECF-1594-DC2FB556645D}"/>
                  </a:ext>
                </a:extLst>
              </p:cNvPr>
              <p:cNvSpPr txBox="1"/>
              <p:nvPr/>
            </p:nvSpPr>
            <p:spPr>
              <a:xfrm>
                <a:off x="5510159" y="3973581"/>
                <a:ext cx="198426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zh-CN" altLang="en-US">
                    <a:latin typeface="Avenir Next LT Pro"/>
                    <a:ea typeface="等线"/>
                    <a:cs typeface="Calibri"/>
                  </a:rPr>
                  <a:t>Speed control</a:t>
                </a:r>
              </a:p>
            </p:txBody>
          </p:sp>
        </p:grpSp>
        <p:grpSp>
          <p:nvGrpSpPr>
            <p:cNvPr id="26" name="Groupe 25">
              <a:extLst>
                <a:ext uri="{FF2B5EF4-FFF2-40B4-BE49-F238E27FC236}">
                  <a16:creationId xmlns:a16="http://schemas.microsoft.com/office/drawing/2014/main" id="{F91CF80B-09F9-6F54-5F11-5F22057677AC}"/>
                </a:ext>
              </a:extLst>
            </p:cNvPr>
            <p:cNvGrpSpPr/>
            <p:nvPr/>
          </p:nvGrpSpPr>
          <p:grpSpPr>
            <a:xfrm>
              <a:off x="6625254" y="4522080"/>
              <a:ext cx="4360739" cy="369332"/>
              <a:chOff x="4224545" y="3973581"/>
              <a:chExt cx="4570945" cy="369332"/>
            </a:xfrm>
          </p:grpSpPr>
          <p:sp>
            <p:nvSpPr>
              <p:cNvPr id="27" name="矩形: 圆角 7">
                <a:extLst>
                  <a:ext uri="{FF2B5EF4-FFF2-40B4-BE49-F238E27FC236}">
                    <a16:creationId xmlns:a16="http://schemas.microsoft.com/office/drawing/2014/main" id="{6BF331C5-574D-4477-5E64-43D93555F630}"/>
                  </a:ext>
                </a:extLst>
              </p:cNvPr>
              <p:cNvSpPr/>
              <p:nvPr/>
            </p:nvSpPr>
            <p:spPr>
              <a:xfrm>
                <a:off x="4224545" y="4001309"/>
                <a:ext cx="4570945" cy="3202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28" name="文本框 15">
                <a:extLst>
                  <a:ext uri="{FF2B5EF4-FFF2-40B4-BE49-F238E27FC236}">
                    <a16:creationId xmlns:a16="http://schemas.microsoft.com/office/drawing/2014/main" id="{51D1B64E-DA55-E238-3254-DEAEE1B0760B}"/>
                  </a:ext>
                </a:extLst>
              </p:cNvPr>
              <p:cNvSpPr txBox="1"/>
              <p:nvPr/>
            </p:nvSpPr>
            <p:spPr>
              <a:xfrm>
                <a:off x="5510159" y="3973581"/>
                <a:ext cx="198426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zh-CN" altLang="en-US">
                    <a:latin typeface="Avenir Next LT Pro"/>
                    <a:ea typeface="等线"/>
                    <a:cs typeface="Calibri"/>
                  </a:rPr>
                  <a:t>Moving straight</a:t>
                </a:r>
                <a:endParaRPr lang="fr-FR" altLang="zh-CN">
                  <a:latin typeface="Avenir Next LT Pro"/>
                  <a:ea typeface="等线"/>
                </a:endParaRPr>
              </a:p>
            </p:txBody>
          </p:sp>
        </p:grpSp>
        <p:grpSp>
          <p:nvGrpSpPr>
            <p:cNvPr id="29" name="Groupe 28">
              <a:extLst>
                <a:ext uri="{FF2B5EF4-FFF2-40B4-BE49-F238E27FC236}">
                  <a16:creationId xmlns:a16="http://schemas.microsoft.com/office/drawing/2014/main" id="{F6268FB7-FA22-EB13-BFA5-FB1918EF2052}"/>
                </a:ext>
              </a:extLst>
            </p:cNvPr>
            <p:cNvGrpSpPr/>
            <p:nvPr/>
          </p:nvGrpSpPr>
          <p:grpSpPr>
            <a:xfrm>
              <a:off x="4224312" y="4948379"/>
              <a:ext cx="6761867" cy="369332"/>
              <a:chOff x="4224545" y="3973581"/>
              <a:chExt cx="4570945" cy="369332"/>
            </a:xfrm>
          </p:grpSpPr>
          <p:sp>
            <p:nvSpPr>
              <p:cNvPr id="30" name="矩形: 圆角 7">
                <a:extLst>
                  <a:ext uri="{FF2B5EF4-FFF2-40B4-BE49-F238E27FC236}">
                    <a16:creationId xmlns:a16="http://schemas.microsoft.com/office/drawing/2014/main" id="{B89034A2-3E4B-1E5C-CF75-9F0538980C9D}"/>
                  </a:ext>
                </a:extLst>
              </p:cNvPr>
              <p:cNvSpPr/>
              <p:nvPr/>
            </p:nvSpPr>
            <p:spPr>
              <a:xfrm>
                <a:off x="4224545" y="4001309"/>
                <a:ext cx="4570945" cy="3202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venir Next LT Pro"/>
                </a:endParaRPr>
              </a:p>
            </p:txBody>
          </p:sp>
          <p:sp>
            <p:nvSpPr>
              <p:cNvPr id="31" name="文本框 15">
                <a:extLst>
                  <a:ext uri="{FF2B5EF4-FFF2-40B4-BE49-F238E27FC236}">
                    <a16:creationId xmlns:a16="http://schemas.microsoft.com/office/drawing/2014/main" id="{2AE73233-119A-3D7E-5DF6-8FA2D0B5E170}"/>
                  </a:ext>
                </a:extLst>
              </p:cNvPr>
              <p:cNvSpPr txBox="1"/>
              <p:nvPr/>
            </p:nvSpPr>
            <p:spPr>
              <a:xfrm>
                <a:off x="5296780" y="3973581"/>
                <a:ext cx="2416355"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zh-CN" altLang="en-US">
                    <a:latin typeface="Avenir Next LT Pro"/>
                    <a:ea typeface="等线"/>
                    <a:cs typeface="Calibri"/>
                  </a:rPr>
                  <a:t>Artificial Intelligence (detection)</a:t>
                </a:r>
              </a:p>
            </p:txBody>
          </p:sp>
        </p:grpSp>
      </p:grpSp>
      <p:pic>
        <p:nvPicPr>
          <p:cNvPr id="33" name="Image 12" descr="Une image contenant clipart&#10;&#10;Description générée automatiquement">
            <a:extLst>
              <a:ext uri="{FF2B5EF4-FFF2-40B4-BE49-F238E27FC236}">
                <a16:creationId xmlns:a16="http://schemas.microsoft.com/office/drawing/2014/main" id="{7EEB153E-9C81-236B-9196-AC998BC412A9}"/>
              </a:ext>
            </a:extLst>
          </p:cNvPr>
          <p:cNvPicPr>
            <a:picLocks noChangeAspect="1"/>
          </p:cNvPicPr>
          <p:nvPr/>
        </p:nvPicPr>
        <p:blipFill>
          <a:blip r:embed="rId3"/>
          <a:stretch>
            <a:fillRect/>
          </a:stretch>
        </p:blipFill>
        <p:spPr>
          <a:xfrm>
            <a:off x="2775857" y="468085"/>
            <a:ext cx="544286" cy="544286"/>
          </a:xfrm>
          <a:prstGeom prst="rect">
            <a:avLst/>
          </a:prstGeom>
        </p:spPr>
      </p:pic>
      <p:grpSp>
        <p:nvGrpSpPr>
          <p:cNvPr id="4" name="Groupe 3">
            <a:extLst>
              <a:ext uri="{FF2B5EF4-FFF2-40B4-BE49-F238E27FC236}">
                <a16:creationId xmlns:a16="http://schemas.microsoft.com/office/drawing/2014/main" id="{A6BB3E02-050F-1BD9-FB91-976CF162E9C7}"/>
              </a:ext>
            </a:extLst>
          </p:cNvPr>
          <p:cNvGrpSpPr/>
          <p:nvPr/>
        </p:nvGrpSpPr>
        <p:grpSpPr>
          <a:xfrm>
            <a:off x="1100393" y="2228140"/>
            <a:ext cx="9983301" cy="1165390"/>
            <a:chOff x="1100393" y="2228140"/>
            <a:chExt cx="9983301" cy="1165390"/>
          </a:xfrm>
        </p:grpSpPr>
        <p:sp>
          <p:nvSpPr>
            <p:cNvPr id="3" name="矩形: 圆角 2">
              <a:extLst>
                <a:ext uri="{FF2B5EF4-FFF2-40B4-BE49-F238E27FC236}">
                  <a16:creationId xmlns:a16="http://schemas.microsoft.com/office/drawing/2014/main" id="{719AFF61-0721-2AD5-6299-7C96A1EAF7EC}"/>
                </a:ext>
              </a:extLst>
            </p:cNvPr>
            <p:cNvSpPr/>
            <p:nvPr/>
          </p:nvSpPr>
          <p:spPr>
            <a:xfrm>
              <a:off x="1100393" y="2228140"/>
              <a:ext cx="9983301" cy="795129"/>
            </a:xfrm>
            <a:prstGeom prst="roundRect">
              <a:avLst/>
            </a:prstGeom>
            <a:solidFill>
              <a:schemeClr val="accent1">
                <a:lumMod val="40000"/>
                <a:lumOff val="60000"/>
              </a:schemeClr>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b="1">
                  <a:solidFill>
                    <a:schemeClr val="tx2"/>
                  </a:solidFill>
                  <a:latin typeface="Avenir Next LT Pro"/>
                  <a:ea typeface="等线"/>
                  <a:cs typeface="Calibri"/>
                </a:rPr>
                <a:t>Sprint 1</a:t>
              </a:r>
              <a:endParaRPr lang="zh-CN" altLang="en-US" b="1">
                <a:solidFill>
                  <a:schemeClr val="tx2"/>
                </a:solidFill>
                <a:latin typeface="Avenir Next LT Pro"/>
                <a:ea typeface="等线"/>
              </a:endParaRPr>
            </a:p>
          </p:txBody>
        </p:sp>
        <p:cxnSp>
          <p:nvCxnSpPr>
            <p:cNvPr id="34" name="Connecteur droit avec flèche 33">
              <a:extLst>
                <a:ext uri="{FF2B5EF4-FFF2-40B4-BE49-F238E27FC236}">
                  <a16:creationId xmlns:a16="http://schemas.microsoft.com/office/drawing/2014/main" id="{91C78DF2-9073-AEA0-FC3D-3755290D0BF9}"/>
                </a:ext>
              </a:extLst>
            </p:cNvPr>
            <p:cNvCxnSpPr/>
            <p:nvPr/>
          </p:nvCxnSpPr>
          <p:spPr>
            <a:xfrm flipH="1">
              <a:off x="1234778" y="3055413"/>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6D53CF87-BDA3-1256-80F5-6C4D27B799A0}"/>
                </a:ext>
              </a:extLst>
            </p:cNvPr>
            <p:cNvCxnSpPr>
              <a:cxnSpLocks/>
            </p:cNvCxnSpPr>
            <p:nvPr/>
          </p:nvCxnSpPr>
          <p:spPr>
            <a:xfrm flipH="1">
              <a:off x="3617811" y="3051096"/>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DA7AAA81-0059-2C71-8178-D13E68412977}"/>
                </a:ext>
              </a:extLst>
            </p:cNvPr>
            <p:cNvCxnSpPr>
              <a:cxnSpLocks/>
            </p:cNvCxnSpPr>
            <p:nvPr/>
          </p:nvCxnSpPr>
          <p:spPr>
            <a:xfrm flipH="1">
              <a:off x="6095812" y="3061981"/>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文本框 17">
              <a:extLst>
                <a:ext uri="{FF2B5EF4-FFF2-40B4-BE49-F238E27FC236}">
                  <a16:creationId xmlns:a16="http://schemas.microsoft.com/office/drawing/2014/main" id="{AE717654-8183-7B72-862B-19FABB8C0DC5}"/>
                </a:ext>
              </a:extLst>
            </p:cNvPr>
            <p:cNvSpPr txBox="1"/>
            <p:nvPr/>
          </p:nvSpPr>
          <p:spPr>
            <a:xfrm>
              <a:off x="1814284" y="3013313"/>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1st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sp>
          <p:nvSpPr>
            <p:cNvPr id="39" name="文本框 17">
              <a:extLst>
                <a:ext uri="{FF2B5EF4-FFF2-40B4-BE49-F238E27FC236}">
                  <a16:creationId xmlns:a16="http://schemas.microsoft.com/office/drawing/2014/main" id="{F1025F6C-1B98-1F9B-0F9B-B82FC6FF8D1C}"/>
                </a:ext>
              </a:extLst>
            </p:cNvPr>
            <p:cNvSpPr txBox="1"/>
            <p:nvPr/>
          </p:nvSpPr>
          <p:spPr>
            <a:xfrm>
              <a:off x="4220027" y="3024198"/>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2nd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cxnSp>
          <p:nvCxnSpPr>
            <p:cNvPr id="40" name="Connecteur droit avec flèche 39">
              <a:extLst>
                <a:ext uri="{FF2B5EF4-FFF2-40B4-BE49-F238E27FC236}">
                  <a16:creationId xmlns:a16="http://schemas.microsoft.com/office/drawing/2014/main" id="{91055AC2-FE06-EBBE-A100-429F3EDFEAF5}"/>
                </a:ext>
              </a:extLst>
            </p:cNvPr>
            <p:cNvCxnSpPr>
              <a:cxnSpLocks/>
            </p:cNvCxnSpPr>
            <p:nvPr/>
          </p:nvCxnSpPr>
          <p:spPr>
            <a:xfrm flipH="1">
              <a:off x="8479783" y="3061981"/>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EAF329BE-FDA1-7CFA-F2B7-832A37E29E9E}"/>
                </a:ext>
              </a:extLst>
            </p:cNvPr>
            <p:cNvCxnSpPr>
              <a:cxnSpLocks/>
            </p:cNvCxnSpPr>
            <p:nvPr/>
          </p:nvCxnSpPr>
          <p:spPr>
            <a:xfrm flipH="1">
              <a:off x="10961726" y="3061981"/>
              <a:ext cx="2251" cy="228601"/>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17">
              <a:extLst>
                <a:ext uri="{FF2B5EF4-FFF2-40B4-BE49-F238E27FC236}">
                  <a16:creationId xmlns:a16="http://schemas.microsoft.com/office/drawing/2014/main" id="{D8C71396-5D08-03DA-5F83-465CBC99C8C3}"/>
                </a:ext>
              </a:extLst>
            </p:cNvPr>
            <p:cNvSpPr txBox="1"/>
            <p:nvPr/>
          </p:nvSpPr>
          <p:spPr>
            <a:xfrm>
              <a:off x="6625770" y="3013312"/>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3rd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sp>
          <p:nvSpPr>
            <p:cNvPr id="43" name="文本框 17">
              <a:extLst>
                <a:ext uri="{FF2B5EF4-FFF2-40B4-BE49-F238E27FC236}">
                  <a16:creationId xmlns:a16="http://schemas.microsoft.com/office/drawing/2014/main" id="{44E41115-3A55-1B0F-55FC-172FA6822A38}"/>
                </a:ext>
              </a:extLst>
            </p:cNvPr>
            <p:cNvSpPr txBox="1"/>
            <p:nvPr/>
          </p:nvSpPr>
          <p:spPr>
            <a:xfrm>
              <a:off x="9053284" y="3013312"/>
              <a:ext cx="1344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solidFill>
                    <a:schemeClr val="tx1">
                      <a:lumMod val="65000"/>
                      <a:lumOff val="35000"/>
                    </a:schemeClr>
                  </a:solidFill>
                  <a:latin typeface="Avenir Next LT Pro"/>
                  <a:ea typeface="等线"/>
                  <a:cs typeface="Calibri"/>
                </a:rPr>
                <a:t>4th week</a:t>
              </a:r>
              <a:endParaRPr lang="zh-CN" altLang="en-US">
                <a:solidFill>
                  <a:schemeClr val="tx1">
                    <a:lumMod val="65000"/>
                    <a:lumOff val="35000"/>
                  </a:schemeClr>
                </a:solidFill>
                <a:latin typeface="Avenir Next LT Pro"/>
                <a:ea typeface="等线" panose="02010600030101010101" pitchFamily="2" charset="-122"/>
                <a:cs typeface="Calibri"/>
              </a:endParaRPr>
            </a:p>
          </p:txBody>
        </p:sp>
        <p:cxnSp>
          <p:nvCxnSpPr>
            <p:cNvPr id="44" name="Connecteur droit avec flèche 43">
              <a:extLst>
                <a:ext uri="{FF2B5EF4-FFF2-40B4-BE49-F238E27FC236}">
                  <a16:creationId xmlns:a16="http://schemas.microsoft.com/office/drawing/2014/main" id="{584778FC-6759-6E63-3F21-F59D9AD030A6}"/>
                </a:ext>
              </a:extLst>
            </p:cNvPr>
            <p:cNvCxnSpPr/>
            <p:nvPr/>
          </p:nvCxnSpPr>
          <p:spPr>
            <a:xfrm>
              <a:off x="1249455" y="3337497"/>
              <a:ext cx="9692721" cy="16664"/>
            </a:xfrm>
            <a:prstGeom prst="straightConnector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21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a:latin typeface="Avenir Next LT Pro"/>
                <a:ea typeface="+mj-lt"/>
                <a:cs typeface="+mj-lt"/>
              </a:rPr>
              <a:t>Operational requirements</a:t>
            </a:r>
            <a:endParaRPr lang="fr-FR">
              <a:latin typeface="Avenir Next LT Pro"/>
            </a:endParaRP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5" name="ZoneTexte 4">
            <a:extLst>
              <a:ext uri="{FF2B5EF4-FFF2-40B4-BE49-F238E27FC236}">
                <a16:creationId xmlns:a16="http://schemas.microsoft.com/office/drawing/2014/main" id="{8FFACAB7-35DA-FD81-CBB7-250D980BD7D8}"/>
              </a:ext>
            </a:extLst>
          </p:cNvPr>
          <p:cNvSpPr txBox="1"/>
          <p:nvPr/>
        </p:nvSpPr>
        <p:spPr>
          <a:xfrm>
            <a:off x="3164462" y="1317950"/>
            <a:ext cx="5860027" cy="477054"/>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General behavior</a:t>
            </a:r>
            <a:r>
              <a:rPr lang="en-US" sz="2500">
                <a:solidFill>
                  <a:schemeClr val="bg1"/>
                </a:solidFill>
                <a:latin typeface="Avenir Next LT Pro"/>
                <a:cs typeface="Calibri"/>
              </a:rPr>
              <a:t> </a:t>
            </a:r>
            <a:r>
              <a:rPr lang="en-US" sz="2000">
                <a:solidFill>
                  <a:schemeClr val="bg1"/>
                </a:solidFill>
                <a:latin typeface="Avenir Next LT Pro"/>
                <a:cs typeface="Calibri"/>
              </a:rPr>
              <a:t> </a:t>
            </a:r>
          </a:p>
        </p:txBody>
      </p:sp>
      <p:pic>
        <p:nvPicPr>
          <p:cNvPr id="13" name="Image 13">
            <a:extLst>
              <a:ext uri="{FF2B5EF4-FFF2-40B4-BE49-F238E27FC236}">
                <a16:creationId xmlns:a16="http://schemas.microsoft.com/office/drawing/2014/main" id="{AC435D7A-D1C8-833E-73A8-7F4961A67985}"/>
              </a:ext>
            </a:extLst>
          </p:cNvPr>
          <p:cNvPicPr>
            <a:picLocks noChangeAspect="1"/>
          </p:cNvPicPr>
          <p:nvPr/>
        </p:nvPicPr>
        <p:blipFill rotWithShape="1">
          <a:blip r:embed="rId3"/>
          <a:srcRect t="370" b="48148"/>
          <a:stretch/>
        </p:blipFill>
        <p:spPr>
          <a:xfrm>
            <a:off x="4587062" y="2710850"/>
            <a:ext cx="2743200" cy="1412244"/>
          </a:xfrm>
          <a:prstGeom prst="rect">
            <a:avLst/>
          </a:prstGeom>
        </p:spPr>
      </p:pic>
      <p:sp>
        <p:nvSpPr>
          <p:cNvPr id="14" name="ZoneTexte 13">
            <a:extLst>
              <a:ext uri="{FF2B5EF4-FFF2-40B4-BE49-F238E27FC236}">
                <a16:creationId xmlns:a16="http://schemas.microsoft.com/office/drawing/2014/main" id="{5D677A6F-5194-0440-9963-662CEF72731A}"/>
              </a:ext>
            </a:extLst>
          </p:cNvPr>
          <p:cNvSpPr txBox="1"/>
          <p:nvPr/>
        </p:nvSpPr>
        <p:spPr>
          <a:xfrm>
            <a:off x="3317064" y="4202296"/>
            <a:ext cx="52425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a:rPr>
              <a:t>The car shall:</a:t>
            </a:r>
          </a:p>
          <a:p>
            <a:endParaRPr lang="en-US">
              <a:latin typeface="Avenir Next LT Pro"/>
            </a:endParaRPr>
          </a:p>
          <a:p>
            <a:r>
              <a:rPr lang="en-US">
                <a:latin typeface="Avenir Next LT Pro"/>
              </a:rPr>
              <a:t>• Go from </a:t>
            </a:r>
            <a:r>
              <a:rPr lang="en-US">
                <a:solidFill>
                  <a:srgbClr val="FF0000"/>
                </a:solidFill>
                <a:latin typeface="Avenir Next LT Pro"/>
              </a:rPr>
              <a:t>full speed</a:t>
            </a:r>
            <a:r>
              <a:rPr lang="en-US">
                <a:latin typeface="Avenir Next LT Pro"/>
              </a:rPr>
              <a:t> to </a:t>
            </a:r>
            <a:r>
              <a:rPr lang="en-US">
                <a:solidFill>
                  <a:srgbClr val="00B0F0"/>
                </a:solidFill>
                <a:latin typeface="Avenir Next LT Pro"/>
                <a:ea typeface="+mn-lt"/>
                <a:cs typeface="+mn-lt"/>
              </a:rPr>
              <a:t>unmoving</a:t>
            </a:r>
            <a:r>
              <a:rPr lang="en-US">
                <a:latin typeface="Avenir Next LT Pro"/>
              </a:rPr>
              <a:t> in less than </a:t>
            </a:r>
            <a:r>
              <a:rPr lang="en-US" b="1">
                <a:latin typeface="Avenir Next LT Pro"/>
              </a:rPr>
              <a:t>1 meter</a:t>
            </a:r>
            <a:endParaRPr lang="en-US">
              <a:latin typeface="Avenir Next LT Pro"/>
            </a:endParaRPr>
          </a:p>
          <a:p>
            <a:pPr algn="just"/>
            <a:endParaRPr lang="en-US">
              <a:ea typeface="+mn-lt"/>
              <a:cs typeface="+mn-lt"/>
            </a:endParaRPr>
          </a:p>
          <a:p>
            <a:pPr algn="just"/>
            <a:r>
              <a:rPr lang="en-US">
                <a:latin typeface="Avenir Next LT Pro"/>
                <a:ea typeface="+mn-lt"/>
                <a:cs typeface="+mn-lt"/>
              </a:rPr>
              <a:t>• Go from </a:t>
            </a:r>
            <a:r>
              <a:rPr lang="en-US">
                <a:solidFill>
                  <a:srgbClr val="FF0000"/>
                </a:solidFill>
                <a:latin typeface="Avenir Next LT Pro"/>
                <a:ea typeface="+mn-lt"/>
                <a:cs typeface="+mn-lt"/>
              </a:rPr>
              <a:t>full speed</a:t>
            </a:r>
            <a:r>
              <a:rPr lang="en-US">
                <a:latin typeface="Avenir Next LT Pro"/>
                <a:ea typeface="+mn-lt"/>
                <a:cs typeface="+mn-lt"/>
              </a:rPr>
              <a:t> to </a:t>
            </a:r>
            <a:r>
              <a:rPr lang="en-US">
                <a:solidFill>
                  <a:srgbClr val="92D050"/>
                </a:solidFill>
                <a:latin typeface="Avenir Next LT Pro"/>
                <a:ea typeface="+mn-lt"/>
                <a:cs typeface="+mn-lt"/>
              </a:rPr>
              <a:t>half speed</a:t>
            </a:r>
            <a:r>
              <a:rPr lang="en-US">
                <a:latin typeface="Avenir Next LT Pro"/>
                <a:ea typeface="+mn-lt"/>
                <a:cs typeface="+mn-lt"/>
              </a:rPr>
              <a:t> before reaching the speed-limit road sign (</a:t>
            </a:r>
            <a:r>
              <a:rPr lang="en-US" b="1">
                <a:latin typeface="Avenir Next LT Pro"/>
                <a:ea typeface="+mn-lt"/>
                <a:cs typeface="+mn-lt"/>
              </a:rPr>
              <a:t>50 centimeters</a:t>
            </a:r>
            <a:r>
              <a:rPr lang="en-US">
                <a:latin typeface="Avenir Next LT Pro"/>
                <a:ea typeface="+mn-lt"/>
                <a:cs typeface="+mn-lt"/>
              </a:rPr>
              <a:t>) </a:t>
            </a:r>
            <a:endParaRPr lang="en-US">
              <a:latin typeface="Avenir Next LT Pro"/>
            </a:endParaRPr>
          </a:p>
          <a:p>
            <a:endParaRPr lang="en-US">
              <a:latin typeface="Avenir Next LT Pro"/>
            </a:endParaRPr>
          </a:p>
        </p:txBody>
      </p:sp>
      <p:sp>
        <p:nvSpPr>
          <p:cNvPr id="15" name="ZoneTexte 14">
            <a:extLst>
              <a:ext uri="{FF2B5EF4-FFF2-40B4-BE49-F238E27FC236}">
                <a16:creationId xmlns:a16="http://schemas.microsoft.com/office/drawing/2014/main" id="{598AD894-0CF1-A24A-4E1C-9AB9979E21C4}"/>
              </a:ext>
            </a:extLst>
          </p:cNvPr>
          <p:cNvSpPr txBox="1"/>
          <p:nvPr/>
        </p:nvSpPr>
        <p:spPr>
          <a:xfrm>
            <a:off x="6598742" y="37522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0000"/>
                </a:solidFill>
                <a:latin typeface="Avenir Next LT Pro"/>
              </a:rPr>
              <a:t>full speed</a:t>
            </a:r>
            <a:endParaRPr lang="fr-FR">
              <a:cs typeface="Calibri" panose="020F0502020204030204"/>
            </a:endParaRPr>
          </a:p>
        </p:txBody>
      </p:sp>
      <p:sp>
        <p:nvSpPr>
          <p:cNvPr id="16" name="ZoneTexte 15">
            <a:extLst>
              <a:ext uri="{FF2B5EF4-FFF2-40B4-BE49-F238E27FC236}">
                <a16:creationId xmlns:a16="http://schemas.microsoft.com/office/drawing/2014/main" id="{D295B5D1-EC3D-8908-A657-DD441CEA78FA}"/>
              </a:ext>
            </a:extLst>
          </p:cNvPr>
          <p:cNvSpPr txBox="1"/>
          <p:nvPr/>
        </p:nvSpPr>
        <p:spPr>
          <a:xfrm>
            <a:off x="2524910" y="37624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B0F0"/>
                </a:solidFill>
                <a:latin typeface="Avenir Next LT Pro"/>
              </a:rPr>
              <a:t>unmoving</a:t>
            </a:r>
            <a:endParaRPr lang="fr-FR"/>
          </a:p>
        </p:txBody>
      </p:sp>
      <p:sp>
        <p:nvSpPr>
          <p:cNvPr id="17" name="ZoneTexte 16">
            <a:extLst>
              <a:ext uri="{FF2B5EF4-FFF2-40B4-BE49-F238E27FC236}">
                <a16:creationId xmlns:a16="http://schemas.microsoft.com/office/drawing/2014/main" id="{93CC5C64-6C3A-1633-85EE-3F60749BD921}"/>
              </a:ext>
            </a:extLst>
          </p:cNvPr>
          <p:cNvSpPr txBox="1"/>
          <p:nvPr/>
        </p:nvSpPr>
        <p:spPr>
          <a:xfrm>
            <a:off x="4587062" y="23501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92D050"/>
                </a:solidFill>
                <a:latin typeface="Avenir Next LT Pro"/>
              </a:rPr>
              <a:t>half speed</a:t>
            </a:r>
            <a:endParaRPr lang="fr-FR"/>
          </a:p>
        </p:txBody>
      </p:sp>
      <p:sp>
        <p:nvSpPr>
          <p:cNvPr id="4" name="Espace réservé du numéro de diapositive 3">
            <a:extLst>
              <a:ext uri="{FF2B5EF4-FFF2-40B4-BE49-F238E27FC236}">
                <a16:creationId xmlns:a16="http://schemas.microsoft.com/office/drawing/2014/main" id="{2A6ADF4F-56EA-4B59-A8DA-899D3BC12BF9}"/>
              </a:ext>
            </a:extLst>
          </p:cNvPr>
          <p:cNvSpPr>
            <a:spLocks noGrp="1"/>
          </p:cNvSpPr>
          <p:nvPr>
            <p:ph type="sldNum" sz="quarter" idx="12"/>
          </p:nvPr>
        </p:nvSpPr>
        <p:spPr/>
        <p:txBody>
          <a:bodyPr/>
          <a:lstStyle/>
          <a:p>
            <a:fld id="{FD7A9633-343E-4A90-A07B-C619048A2403}" type="slidenum">
              <a:rPr lang="fr-FR" sz="2000" b="1" dirty="0" smtClean="0">
                <a:latin typeface="Avenir Next LT Pro"/>
              </a:rPr>
              <a:t>6</a:t>
            </a:fld>
            <a:endParaRPr lang="fr-FR" sz="2000" b="1">
              <a:latin typeface="Avenir Next LT Pro"/>
              <a:cs typeface="Calibri"/>
            </a:endParaRPr>
          </a:p>
        </p:txBody>
      </p:sp>
      <p:pic>
        <p:nvPicPr>
          <p:cNvPr id="20" name="Image 19" descr="Une image contenant ciel nocturne&#10;&#10;Description générée automatiquement">
            <a:extLst>
              <a:ext uri="{FF2B5EF4-FFF2-40B4-BE49-F238E27FC236}">
                <a16:creationId xmlns:a16="http://schemas.microsoft.com/office/drawing/2014/main" id="{CF6C46C1-39E0-4594-8FE4-88C6AF418A0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53644" y="473204"/>
            <a:ext cx="474312" cy="474312"/>
          </a:xfrm>
          <a:prstGeom prst="rect">
            <a:avLst/>
          </a:prstGeom>
        </p:spPr>
      </p:pic>
    </p:spTree>
    <p:extLst>
      <p:ext uri="{BB962C8B-B14F-4D97-AF65-F5344CB8AC3E}">
        <p14:creationId xmlns:p14="http://schemas.microsoft.com/office/powerpoint/2010/main" val="149785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1</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12" name="ZoneTexte 11">
            <a:extLst>
              <a:ext uri="{FF2B5EF4-FFF2-40B4-BE49-F238E27FC236}">
                <a16:creationId xmlns:a16="http://schemas.microsoft.com/office/drawing/2014/main" id="{498CCBB4-C53B-41FA-9320-499159E486E6}"/>
              </a:ext>
            </a:extLst>
          </p:cNvPr>
          <p:cNvSpPr txBox="1"/>
          <p:nvPr/>
        </p:nvSpPr>
        <p:spPr>
          <a:xfrm>
            <a:off x="2722509" y="1135238"/>
            <a:ext cx="6743933"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1: </a:t>
            </a:r>
          </a:p>
          <a:p>
            <a:pPr algn="ctr"/>
            <a:r>
              <a:rPr lang="en-US" sz="2000">
                <a:solidFill>
                  <a:schemeClr val="bg1"/>
                </a:solidFill>
                <a:latin typeface="Avenir Next LT Pro"/>
                <a:ea typeface="+mn-lt"/>
                <a:cs typeface="+mn-lt"/>
              </a:rPr>
              <a:t>The car must keep a straight trajectory</a:t>
            </a:r>
            <a:endParaRPr lang="en-US" sz="2000">
              <a:solidFill>
                <a:schemeClr val="bg1"/>
              </a:solidFill>
              <a:latin typeface="Avenir Next LT Pro"/>
            </a:endParaRPr>
          </a:p>
        </p:txBody>
      </p:sp>
      <p:pic>
        <p:nvPicPr>
          <p:cNvPr id="13" name="Image 12">
            <a:extLst>
              <a:ext uri="{FF2B5EF4-FFF2-40B4-BE49-F238E27FC236}">
                <a16:creationId xmlns:a16="http://schemas.microsoft.com/office/drawing/2014/main" id="{FE6130D4-A0E3-4F0C-B92F-E10451DDB1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444116" y="2357668"/>
            <a:ext cx="1101214" cy="1101214"/>
          </a:xfrm>
          <a:prstGeom prst="rect">
            <a:avLst/>
          </a:prstGeom>
        </p:spPr>
      </p:pic>
      <p:grpSp>
        <p:nvGrpSpPr>
          <p:cNvPr id="14" name="Groupe 13">
            <a:extLst>
              <a:ext uri="{FF2B5EF4-FFF2-40B4-BE49-F238E27FC236}">
                <a16:creationId xmlns:a16="http://schemas.microsoft.com/office/drawing/2014/main" id="{D47C5640-4E61-4F91-A7D9-6F034C884A96}"/>
              </a:ext>
            </a:extLst>
          </p:cNvPr>
          <p:cNvGrpSpPr/>
          <p:nvPr/>
        </p:nvGrpSpPr>
        <p:grpSpPr>
          <a:xfrm>
            <a:off x="1626292" y="4036815"/>
            <a:ext cx="2937152" cy="498904"/>
            <a:chOff x="2170326" y="3825309"/>
            <a:chExt cx="2713701" cy="1272318"/>
          </a:xfrm>
        </p:grpSpPr>
        <p:sp>
          <p:nvSpPr>
            <p:cNvPr id="15" name="Rectangle : coins arrondis 14">
              <a:extLst>
                <a:ext uri="{FF2B5EF4-FFF2-40B4-BE49-F238E27FC236}">
                  <a16:creationId xmlns:a16="http://schemas.microsoft.com/office/drawing/2014/main" id="{4854658C-F472-4CCF-9201-CFFC59B5F3AA}"/>
                </a:ext>
              </a:extLst>
            </p:cNvPr>
            <p:cNvSpPr/>
            <p:nvPr/>
          </p:nvSpPr>
          <p:spPr>
            <a:xfrm>
              <a:off x="2170326" y="3825309"/>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16" name="ZoneTexte 15">
              <a:extLst>
                <a:ext uri="{FF2B5EF4-FFF2-40B4-BE49-F238E27FC236}">
                  <a16:creationId xmlns:a16="http://schemas.microsoft.com/office/drawing/2014/main" id="{2FA16B73-C0D9-4C2D-A4E8-EBBD74009E79}"/>
                </a:ext>
              </a:extLst>
            </p:cNvPr>
            <p:cNvSpPr txBox="1"/>
            <p:nvPr/>
          </p:nvSpPr>
          <p:spPr>
            <a:xfrm>
              <a:off x="2194235" y="4017780"/>
              <a:ext cx="2585204" cy="941880"/>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Control the motors</a:t>
              </a:r>
              <a:endParaRPr lang="en-US"/>
            </a:p>
          </p:txBody>
        </p:sp>
      </p:grpSp>
      <p:grpSp>
        <p:nvGrpSpPr>
          <p:cNvPr id="17" name="Groupe 16">
            <a:extLst>
              <a:ext uri="{FF2B5EF4-FFF2-40B4-BE49-F238E27FC236}">
                <a16:creationId xmlns:a16="http://schemas.microsoft.com/office/drawing/2014/main" id="{58282D70-1B56-4FB0-9C3F-A40EC9105A94}"/>
              </a:ext>
            </a:extLst>
          </p:cNvPr>
          <p:cNvGrpSpPr/>
          <p:nvPr/>
        </p:nvGrpSpPr>
        <p:grpSpPr>
          <a:xfrm>
            <a:off x="7488954" y="3644446"/>
            <a:ext cx="2730607" cy="1272318"/>
            <a:chOff x="6276081" y="3890214"/>
            <a:chExt cx="2730607" cy="1272318"/>
          </a:xfrm>
        </p:grpSpPr>
        <p:sp>
          <p:nvSpPr>
            <p:cNvPr id="18" name="Rectangle : coins arrondis 17">
              <a:extLst>
                <a:ext uri="{FF2B5EF4-FFF2-40B4-BE49-F238E27FC236}">
                  <a16:creationId xmlns:a16="http://schemas.microsoft.com/office/drawing/2014/main" id="{B1970CB4-98AE-4711-9D47-9386655BEDA7}"/>
                </a:ext>
              </a:extLst>
            </p:cNvPr>
            <p:cNvSpPr/>
            <p:nvPr/>
          </p:nvSpPr>
          <p:spPr>
            <a:xfrm>
              <a:off x="6276081" y="3890214"/>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19" name="Image 18">
              <a:extLst>
                <a:ext uri="{FF2B5EF4-FFF2-40B4-BE49-F238E27FC236}">
                  <a16:creationId xmlns:a16="http://schemas.microsoft.com/office/drawing/2014/main" id="{42B3151A-3E62-43DF-BCDD-C9FBEB81E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7064" y="4011561"/>
              <a:ext cx="1029624" cy="1029624"/>
            </a:xfrm>
            <a:prstGeom prst="rect">
              <a:avLst/>
            </a:prstGeom>
            <a:solidFill>
              <a:schemeClr val="accent2">
                <a:lumMod val="40000"/>
                <a:lumOff val="60000"/>
              </a:schemeClr>
            </a:solidFill>
          </p:spPr>
        </p:pic>
        <p:sp>
          <p:nvSpPr>
            <p:cNvPr id="20" name="ZoneTexte 19">
              <a:extLst>
                <a:ext uri="{FF2B5EF4-FFF2-40B4-BE49-F238E27FC236}">
                  <a16:creationId xmlns:a16="http://schemas.microsoft.com/office/drawing/2014/main" id="{E250655F-6F0C-4667-B3E9-486D1E8CC31A}"/>
                </a:ext>
              </a:extLst>
            </p:cNvPr>
            <p:cNvSpPr txBox="1"/>
            <p:nvPr/>
          </p:nvSpPr>
          <p:spPr>
            <a:xfrm>
              <a:off x="6276081" y="4203980"/>
              <a:ext cx="1789471"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Restrain car drift</a:t>
              </a:r>
            </a:p>
          </p:txBody>
        </p:sp>
      </p:gr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7</a:t>
            </a:fld>
            <a:endParaRPr lang="fr-FR" sz="2000" b="1">
              <a:latin typeface="Avenir Next LT Pro"/>
            </a:endParaRPr>
          </a:p>
        </p:txBody>
      </p:sp>
      <p:pic>
        <p:nvPicPr>
          <p:cNvPr id="5" name="Image 10">
            <a:extLst>
              <a:ext uri="{FF2B5EF4-FFF2-40B4-BE49-F238E27FC236}">
                <a16:creationId xmlns:a16="http://schemas.microsoft.com/office/drawing/2014/main" id="{3CB5B76E-5956-34E6-ACEA-091C47A58478}"/>
              </a:ext>
            </a:extLst>
          </p:cNvPr>
          <p:cNvPicPr>
            <a:picLocks noChangeAspect="1"/>
          </p:cNvPicPr>
          <p:nvPr/>
        </p:nvPicPr>
        <p:blipFill>
          <a:blip r:embed="rId5"/>
          <a:stretch>
            <a:fillRect/>
          </a:stretch>
        </p:blipFill>
        <p:spPr>
          <a:xfrm>
            <a:off x="4557890" y="472521"/>
            <a:ext cx="478972" cy="478972"/>
          </a:xfrm>
          <a:prstGeom prst="rect">
            <a:avLst/>
          </a:prstGeom>
        </p:spPr>
      </p:pic>
      <p:pic>
        <p:nvPicPr>
          <p:cNvPr id="6" name="Image 6" descr="Une image contenant texte, clipart&#10;&#10;Description générée automatiquement">
            <a:extLst>
              <a:ext uri="{FF2B5EF4-FFF2-40B4-BE49-F238E27FC236}">
                <a16:creationId xmlns:a16="http://schemas.microsoft.com/office/drawing/2014/main" id="{46D25CEC-558A-1074-4E0D-71DA1EF92982}"/>
              </a:ext>
            </a:extLst>
          </p:cNvPr>
          <p:cNvPicPr>
            <a:picLocks noChangeAspect="1"/>
          </p:cNvPicPr>
          <p:nvPr/>
        </p:nvPicPr>
        <p:blipFill>
          <a:blip r:embed="rId6"/>
          <a:stretch>
            <a:fillRect/>
          </a:stretch>
        </p:blipFill>
        <p:spPr>
          <a:xfrm>
            <a:off x="5998163" y="3651015"/>
            <a:ext cx="1014118" cy="985895"/>
          </a:xfrm>
          <a:prstGeom prst="rect">
            <a:avLst/>
          </a:prstGeom>
        </p:spPr>
      </p:pic>
      <p:pic>
        <p:nvPicPr>
          <p:cNvPr id="27" name="Image 6" descr="Une image contenant texte, clipart&#10;&#10;Description générée automatiquement">
            <a:extLst>
              <a:ext uri="{FF2B5EF4-FFF2-40B4-BE49-F238E27FC236}">
                <a16:creationId xmlns:a16="http://schemas.microsoft.com/office/drawing/2014/main" id="{09D08FF2-F9D6-4D7E-AA64-10A38B6341CC}"/>
              </a:ext>
            </a:extLst>
          </p:cNvPr>
          <p:cNvPicPr>
            <a:picLocks noChangeAspect="1"/>
          </p:cNvPicPr>
          <p:nvPr/>
        </p:nvPicPr>
        <p:blipFill>
          <a:blip r:embed="rId6"/>
          <a:stretch>
            <a:fillRect/>
          </a:stretch>
        </p:blipFill>
        <p:spPr>
          <a:xfrm flipH="1">
            <a:off x="4899109" y="3644446"/>
            <a:ext cx="1014118" cy="985895"/>
          </a:xfrm>
          <a:prstGeom prst="rect">
            <a:avLst/>
          </a:prstGeom>
        </p:spPr>
      </p:pic>
    </p:spTree>
    <p:extLst>
      <p:ext uri="{BB962C8B-B14F-4D97-AF65-F5344CB8AC3E}">
        <p14:creationId xmlns:p14="http://schemas.microsoft.com/office/powerpoint/2010/main" val="18290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1</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12" name="ZoneTexte 11">
            <a:extLst>
              <a:ext uri="{FF2B5EF4-FFF2-40B4-BE49-F238E27FC236}">
                <a16:creationId xmlns:a16="http://schemas.microsoft.com/office/drawing/2014/main" id="{498CCBB4-C53B-41FA-9320-499159E486E6}"/>
              </a:ext>
            </a:extLst>
          </p:cNvPr>
          <p:cNvSpPr txBox="1"/>
          <p:nvPr/>
        </p:nvSpPr>
        <p:spPr>
          <a:xfrm>
            <a:off x="2657441" y="1315780"/>
            <a:ext cx="6743933" cy="477054"/>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Car drift issues</a:t>
            </a:r>
            <a:endParaRPr lang="en-US" sz="2000">
              <a:solidFill>
                <a:schemeClr val="bg1"/>
              </a:solidFill>
              <a:latin typeface="Avenir Next LT Pro"/>
            </a:endParaRPr>
          </a:p>
        </p:txBody>
      </p:sp>
      <p:sp>
        <p:nvSpPr>
          <p:cNvPr id="3" name="Espace réservé du numéro de diapositive 2">
            <a:extLst>
              <a:ext uri="{FF2B5EF4-FFF2-40B4-BE49-F238E27FC236}">
                <a16:creationId xmlns:a16="http://schemas.microsoft.com/office/drawing/2014/main" id="{E52355CA-EBB7-4ECB-A03B-57457C57CED1}"/>
              </a:ext>
            </a:extLst>
          </p:cNvPr>
          <p:cNvSpPr>
            <a:spLocks noGrp="1"/>
          </p:cNvSpPr>
          <p:nvPr>
            <p:ph type="sldNum" sz="quarter" idx="12"/>
          </p:nvPr>
        </p:nvSpPr>
        <p:spPr/>
        <p:txBody>
          <a:bodyPr/>
          <a:lstStyle/>
          <a:p>
            <a:fld id="{FD7A9633-343E-4A90-A07B-C619048A2403}" type="slidenum">
              <a:rPr lang="fr-FR" sz="2000" b="1" dirty="0" smtClean="0">
                <a:latin typeface="Avenir Next LT Pro"/>
              </a:rPr>
              <a:t>8</a:t>
            </a:fld>
            <a:endParaRPr lang="fr-FR" sz="2000" b="1">
              <a:latin typeface="Avenir Next LT Pro"/>
            </a:endParaRPr>
          </a:p>
        </p:txBody>
      </p:sp>
      <p:pic>
        <p:nvPicPr>
          <p:cNvPr id="5" name="Image 10">
            <a:extLst>
              <a:ext uri="{FF2B5EF4-FFF2-40B4-BE49-F238E27FC236}">
                <a16:creationId xmlns:a16="http://schemas.microsoft.com/office/drawing/2014/main" id="{3CB5B76E-5956-34E6-ACEA-091C47A58478}"/>
              </a:ext>
            </a:extLst>
          </p:cNvPr>
          <p:cNvPicPr>
            <a:picLocks noChangeAspect="1"/>
          </p:cNvPicPr>
          <p:nvPr/>
        </p:nvPicPr>
        <p:blipFill>
          <a:blip r:embed="rId3"/>
          <a:stretch>
            <a:fillRect/>
          </a:stretch>
        </p:blipFill>
        <p:spPr>
          <a:xfrm>
            <a:off x="4557890" y="472521"/>
            <a:ext cx="478972" cy="478972"/>
          </a:xfrm>
          <a:prstGeom prst="rect">
            <a:avLst/>
          </a:prstGeom>
        </p:spPr>
      </p:pic>
      <p:pic>
        <p:nvPicPr>
          <p:cNvPr id="6" name="Image 5">
            <a:extLst>
              <a:ext uri="{FF2B5EF4-FFF2-40B4-BE49-F238E27FC236}">
                <a16:creationId xmlns:a16="http://schemas.microsoft.com/office/drawing/2014/main" id="{99155587-D1CD-46EF-B475-60777FCE6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310" y="2172475"/>
            <a:ext cx="1272218" cy="1272218"/>
          </a:xfrm>
          <a:prstGeom prst="rect">
            <a:avLst/>
          </a:prstGeom>
        </p:spPr>
      </p:pic>
      <p:grpSp>
        <p:nvGrpSpPr>
          <p:cNvPr id="32" name="Groupe 31">
            <a:extLst>
              <a:ext uri="{FF2B5EF4-FFF2-40B4-BE49-F238E27FC236}">
                <a16:creationId xmlns:a16="http://schemas.microsoft.com/office/drawing/2014/main" id="{0FDC2D9B-B884-4E81-B343-21D9FC1DE69B}"/>
              </a:ext>
            </a:extLst>
          </p:cNvPr>
          <p:cNvGrpSpPr/>
          <p:nvPr/>
        </p:nvGrpSpPr>
        <p:grpSpPr>
          <a:xfrm>
            <a:off x="1841954" y="3773093"/>
            <a:ext cx="2713701" cy="691207"/>
            <a:chOff x="6276081" y="3890212"/>
            <a:chExt cx="2713701" cy="1358024"/>
          </a:xfrm>
        </p:grpSpPr>
        <p:sp>
          <p:nvSpPr>
            <p:cNvPr id="33" name="Rectangle : coins arrondis 32">
              <a:extLst>
                <a:ext uri="{FF2B5EF4-FFF2-40B4-BE49-F238E27FC236}">
                  <a16:creationId xmlns:a16="http://schemas.microsoft.com/office/drawing/2014/main" id="{D10C6765-805C-4326-8385-19DC3A4A3B11}"/>
                </a:ext>
              </a:extLst>
            </p:cNvPr>
            <p:cNvSpPr/>
            <p:nvPr/>
          </p:nvSpPr>
          <p:spPr>
            <a:xfrm>
              <a:off x="6276081" y="3890212"/>
              <a:ext cx="2713701" cy="135802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34" name="ZoneTexte 33">
              <a:extLst>
                <a:ext uri="{FF2B5EF4-FFF2-40B4-BE49-F238E27FC236}">
                  <a16:creationId xmlns:a16="http://schemas.microsoft.com/office/drawing/2014/main" id="{F6F22EA9-CEFD-4479-8C05-972FFA06B34D}"/>
                </a:ext>
              </a:extLst>
            </p:cNvPr>
            <p:cNvSpPr txBox="1"/>
            <p:nvPr/>
          </p:nvSpPr>
          <p:spPr>
            <a:xfrm>
              <a:off x="6526671" y="3965148"/>
              <a:ext cx="2181732" cy="1269856"/>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Delay in data reading</a:t>
              </a:r>
            </a:p>
          </p:txBody>
        </p:sp>
      </p:grpSp>
      <p:grpSp>
        <p:nvGrpSpPr>
          <p:cNvPr id="38" name="Groupe 37">
            <a:extLst>
              <a:ext uri="{FF2B5EF4-FFF2-40B4-BE49-F238E27FC236}">
                <a16:creationId xmlns:a16="http://schemas.microsoft.com/office/drawing/2014/main" id="{3A028F75-EB6C-4A21-8188-3B5D2F2C0CBA}"/>
              </a:ext>
            </a:extLst>
          </p:cNvPr>
          <p:cNvGrpSpPr/>
          <p:nvPr/>
        </p:nvGrpSpPr>
        <p:grpSpPr>
          <a:xfrm>
            <a:off x="7395182" y="3766771"/>
            <a:ext cx="2713701" cy="755141"/>
            <a:chOff x="6276081" y="3890212"/>
            <a:chExt cx="2713701" cy="1893124"/>
          </a:xfrm>
        </p:grpSpPr>
        <p:sp>
          <p:nvSpPr>
            <p:cNvPr id="39" name="Rectangle : coins arrondis 38">
              <a:extLst>
                <a:ext uri="{FF2B5EF4-FFF2-40B4-BE49-F238E27FC236}">
                  <a16:creationId xmlns:a16="http://schemas.microsoft.com/office/drawing/2014/main" id="{FF33F625-250F-4737-B0DB-1A5920512086}"/>
                </a:ext>
              </a:extLst>
            </p:cNvPr>
            <p:cNvSpPr/>
            <p:nvPr/>
          </p:nvSpPr>
          <p:spPr>
            <a:xfrm>
              <a:off x="6276081" y="3890212"/>
              <a:ext cx="2713701" cy="189312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40" name="ZoneTexte 39">
              <a:extLst>
                <a:ext uri="{FF2B5EF4-FFF2-40B4-BE49-F238E27FC236}">
                  <a16:creationId xmlns:a16="http://schemas.microsoft.com/office/drawing/2014/main" id="{B3F68DE4-570F-4929-A054-425132295815}"/>
                </a:ext>
              </a:extLst>
            </p:cNvPr>
            <p:cNvSpPr txBox="1"/>
            <p:nvPr/>
          </p:nvSpPr>
          <p:spPr>
            <a:xfrm>
              <a:off x="6542065" y="4049791"/>
              <a:ext cx="2181732" cy="1620339"/>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Play in the wheels’ mechanism</a:t>
              </a:r>
            </a:p>
          </p:txBody>
        </p:sp>
      </p:grpSp>
      <p:pic>
        <p:nvPicPr>
          <p:cNvPr id="13" name="Image 6" descr="Une image contenant texte, clipart&#10;&#10;Description générée automatiquement">
            <a:extLst>
              <a:ext uri="{FF2B5EF4-FFF2-40B4-BE49-F238E27FC236}">
                <a16:creationId xmlns:a16="http://schemas.microsoft.com/office/drawing/2014/main" id="{31D408A8-C122-21FA-B1C4-560623A35CF8}"/>
              </a:ext>
            </a:extLst>
          </p:cNvPr>
          <p:cNvPicPr>
            <a:picLocks noChangeAspect="1"/>
          </p:cNvPicPr>
          <p:nvPr/>
        </p:nvPicPr>
        <p:blipFill>
          <a:blip r:embed="rId5"/>
          <a:stretch>
            <a:fillRect/>
          </a:stretch>
        </p:blipFill>
        <p:spPr>
          <a:xfrm>
            <a:off x="5998163" y="3538126"/>
            <a:ext cx="1014118" cy="985895"/>
          </a:xfrm>
          <a:prstGeom prst="rect">
            <a:avLst/>
          </a:prstGeom>
        </p:spPr>
      </p:pic>
      <p:pic>
        <p:nvPicPr>
          <p:cNvPr id="27" name="Image 6" descr="Une image contenant texte, clipart&#10;&#10;Description générée automatiquement">
            <a:extLst>
              <a:ext uri="{FF2B5EF4-FFF2-40B4-BE49-F238E27FC236}">
                <a16:creationId xmlns:a16="http://schemas.microsoft.com/office/drawing/2014/main" id="{96E096FB-A7C2-4048-A53F-5B9BA623CF4D}"/>
              </a:ext>
            </a:extLst>
          </p:cNvPr>
          <p:cNvPicPr>
            <a:picLocks noChangeAspect="1"/>
          </p:cNvPicPr>
          <p:nvPr/>
        </p:nvPicPr>
        <p:blipFill>
          <a:blip r:embed="rId5"/>
          <a:stretch>
            <a:fillRect/>
          </a:stretch>
        </p:blipFill>
        <p:spPr>
          <a:xfrm flipH="1">
            <a:off x="4938556" y="3536017"/>
            <a:ext cx="1014118" cy="985895"/>
          </a:xfrm>
          <a:prstGeom prst="rect">
            <a:avLst/>
          </a:prstGeom>
        </p:spPr>
      </p:pic>
      <p:sp>
        <p:nvSpPr>
          <p:cNvPr id="28" name="ZoneTexte 27">
            <a:extLst>
              <a:ext uri="{FF2B5EF4-FFF2-40B4-BE49-F238E27FC236}">
                <a16:creationId xmlns:a16="http://schemas.microsoft.com/office/drawing/2014/main" id="{DCD10B96-DBB1-40C3-94F8-7A6F7558FC47}"/>
              </a:ext>
            </a:extLst>
          </p:cNvPr>
          <p:cNvSpPr txBox="1"/>
          <p:nvPr/>
        </p:nvSpPr>
        <p:spPr>
          <a:xfrm>
            <a:off x="3727535" y="5037416"/>
            <a:ext cx="4098760" cy="1328023"/>
          </a:xfrm>
          <a:prstGeom prst="round2DiagRect">
            <a:avLst/>
          </a:prstGeom>
          <a:solidFill>
            <a:srgbClr val="F08C4A"/>
          </a:solidFill>
        </p:spPr>
        <p:txBody>
          <a:bodyPr wrap="square" lIns="91440" tIns="45720" rIns="91440" bIns="45720" rtlCol="0" anchor="t">
            <a:spAutoFit/>
          </a:bodyPr>
          <a:lstStyle/>
          <a:p>
            <a:r>
              <a:rPr lang="en-US">
                <a:latin typeface="Avenir Next LT Pro"/>
              </a:rPr>
              <a:t>Test:</a:t>
            </a:r>
          </a:p>
          <a:p>
            <a:pPr marL="285750" indent="-285750">
              <a:buFont typeface="Arial" panose="020B0604020202020204" pitchFamily="34" charset="0"/>
              <a:buChar char="•"/>
            </a:pPr>
            <a:r>
              <a:rPr lang="en-US">
                <a:latin typeface="Avenir Next LT Pro"/>
              </a:rPr>
              <a:t>Ensure the car can follow a straight trajectory on at least 5 meters</a:t>
            </a:r>
          </a:p>
        </p:txBody>
      </p:sp>
    </p:spTree>
    <p:extLst>
      <p:ext uri="{BB962C8B-B14F-4D97-AF65-F5344CB8AC3E}">
        <p14:creationId xmlns:p14="http://schemas.microsoft.com/office/powerpoint/2010/main" val="429051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useBgFill="1">
        <p:nvSpPr>
          <p:cNvPr id="10"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Avenir Next LT Pro"/>
            </a:endParaRPr>
          </a:p>
        </p:txBody>
      </p:sp>
      <p:sp>
        <p:nvSpPr>
          <p:cNvPr id="2" name="Titre 1">
            <a:extLst>
              <a:ext uri="{FF2B5EF4-FFF2-40B4-BE49-F238E27FC236}">
                <a16:creationId xmlns:a16="http://schemas.microsoft.com/office/drawing/2014/main" id="{45247FFB-A7C6-4ED5-93C9-1275756C4FA8}"/>
              </a:ext>
            </a:extLst>
          </p:cNvPr>
          <p:cNvSpPr>
            <a:spLocks noGrp="1"/>
          </p:cNvSpPr>
          <p:nvPr>
            <p:ph type="title"/>
          </p:nvPr>
        </p:nvSpPr>
        <p:spPr>
          <a:xfrm>
            <a:off x="2103120" y="281399"/>
            <a:ext cx="7982712" cy="868680"/>
          </a:xfrm>
        </p:spPr>
        <p:txBody>
          <a:bodyPr vert="horz" lIns="91440" tIns="45720" rIns="91440" bIns="45720" rtlCol="0" anchor="ctr">
            <a:normAutofit/>
          </a:bodyPr>
          <a:lstStyle/>
          <a:p>
            <a:pPr algn="ctr"/>
            <a:r>
              <a:rPr lang="en-US" sz="4000" kern="1200">
                <a:latin typeface="Avenir Next LT Pro"/>
              </a:rPr>
              <a:t>Sprint 1</a:t>
            </a:r>
          </a:p>
        </p:txBody>
      </p:sp>
      <p:sp>
        <p:nvSpPr>
          <p:cNvPr id="11"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grpSp>
        <p:nvGrpSpPr>
          <p:cNvPr id="17" name="Groupe 16">
            <a:extLst>
              <a:ext uri="{FF2B5EF4-FFF2-40B4-BE49-F238E27FC236}">
                <a16:creationId xmlns:a16="http://schemas.microsoft.com/office/drawing/2014/main" id="{58282D70-1B56-4FB0-9C3F-A40EC9105A94}"/>
              </a:ext>
            </a:extLst>
          </p:cNvPr>
          <p:cNvGrpSpPr/>
          <p:nvPr/>
        </p:nvGrpSpPr>
        <p:grpSpPr>
          <a:xfrm>
            <a:off x="7412204" y="3304291"/>
            <a:ext cx="2173951" cy="1060652"/>
            <a:chOff x="6276081" y="4017214"/>
            <a:chExt cx="2173951" cy="1060652"/>
          </a:xfrm>
        </p:grpSpPr>
        <p:sp>
          <p:nvSpPr>
            <p:cNvPr id="18" name="Rectangle : coins arrondis 17">
              <a:extLst>
                <a:ext uri="{FF2B5EF4-FFF2-40B4-BE49-F238E27FC236}">
                  <a16:creationId xmlns:a16="http://schemas.microsoft.com/office/drawing/2014/main" id="{B1970CB4-98AE-4711-9D47-9386655BEDA7}"/>
                </a:ext>
              </a:extLst>
            </p:cNvPr>
            <p:cNvSpPr/>
            <p:nvPr/>
          </p:nvSpPr>
          <p:spPr>
            <a:xfrm>
              <a:off x="6276081" y="4017214"/>
              <a:ext cx="2173951" cy="106065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20" name="ZoneTexte 19">
              <a:extLst>
                <a:ext uri="{FF2B5EF4-FFF2-40B4-BE49-F238E27FC236}">
                  <a16:creationId xmlns:a16="http://schemas.microsoft.com/office/drawing/2014/main" id="{E250655F-6F0C-4667-B3E9-486D1E8CC31A}"/>
                </a:ext>
              </a:extLst>
            </p:cNvPr>
            <p:cNvSpPr txBox="1"/>
            <p:nvPr/>
          </p:nvSpPr>
          <p:spPr>
            <a:xfrm>
              <a:off x="6519498" y="4235730"/>
              <a:ext cx="1789471"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Have a smooth acceleration</a:t>
              </a:r>
            </a:p>
          </p:txBody>
        </p:sp>
      </p:grpSp>
      <p:pic>
        <p:nvPicPr>
          <p:cNvPr id="25" name="Image 24">
            <a:extLst>
              <a:ext uri="{FF2B5EF4-FFF2-40B4-BE49-F238E27FC236}">
                <a16:creationId xmlns:a16="http://schemas.microsoft.com/office/drawing/2014/main" id="{1A532BB2-8DED-43F3-860F-5F36E172B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1614" y="1957046"/>
            <a:ext cx="923946" cy="923946"/>
          </a:xfrm>
          <a:prstGeom prst="rect">
            <a:avLst/>
          </a:prstGeom>
        </p:spPr>
      </p:pic>
      <p:grpSp>
        <p:nvGrpSpPr>
          <p:cNvPr id="4" name="Groupe 3">
            <a:extLst>
              <a:ext uri="{FF2B5EF4-FFF2-40B4-BE49-F238E27FC236}">
                <a16:creationId xmlns:a16="http://schemas.microsoft.com/office/drawing/2014/main" id="{3BA17B9F-F469-4218-9BDE-1A3B7BFBA9B9}"/>
              </a:ext>
            </a:extLst>
          </p:cNvPr>
          <p:cNvGrpSpPr/>
          <p:nvPr/>
        </p:nvGrpSpPr>
        <p:grpSpPr>
          <a:xfrm>
            <a:off x="1824932" y="3198458"/>
            <a:ext cx="2713701" cy="1272318"/>
            <a:chOff x="1681168" y="3941416"/>
            <a:chExt cx="2713701" cy="1272318"/>
          </a:xfrm>
        </p:grpSpPr>
        <p:sp>
          <p:nvSpPr>
            <p:cNvPr id="15" name="Rectangle : coins arrondis 14">
              <a:extLst>
                <a:ext uri="{FF2B5EF4-FFF2-40B4-BE49-F238E27FC236}">
                  <a16:creationId xmlns:a16="http://schemas.microsoft.com/office/drawing/2014/main" id="{4854658C-F472-4CCF-9201-CFFC59B5F3AA}"/>
                </a:ext>
              </a:extLst>
            </p:cNvPr>
            <p:cNvSpPr/>
            <p:nvPr/>
          </p:nvSpPr>
          <p:spPr>
            <a:xfrm>
              <a:off x="1681168" y="3941416"/>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26" name="ZoneTexte 25">
              <a:extLst>
                <a:ext uri="{FF2B5EF4-FFF2-40B4-BE49-F238E27FC236}">
                  <a16:creationId xmlns:a16="http://schemas.microsoft.com/office/drawing/2014/main" id="{B3390D01-99B2-453B-8536-6C9E81E0BABA}"/>
                </a:ext>
              </a:extLst>
            </p:cNvPr>
            <p:cNvSpPr txBox="1"/>
            <p:nvPr/>
          </p:nvSpPr>
          <p:spPr>
            <a:xfrm>
              <a:off x="1804044" y="4260790"/>
              <a:ext cx="2531447" cy="646331"/>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Control speed between 0 and 2 km/h</a:t>
              </a:r>
            </a:p>
          </p:txBody>
        </p:sp>
      </p:grpSp>
      <p:grpSp>
        <p:nvGrpSpPr>
          <p:cNvPr id="27" name="Groupe 26">
            <a:extLst>
              <a:ext uri="{FF2B5EF4-FFF2-40B4-BE49-F238E27FC236}">
                <a16:creationId xmlns:a16="http://schemas.microsoft.com/office/drawing/2014/main" id="{F6FDEE1B-91D0-4236-809E-3E906E99C1FD}"/>
              </a:ext>
            </a:extLst>
          </p:cNvPr>
          <p:cNvGrpSpPr/>
          <p:nvPr/>
        </p:nvGrpSpPr>
        <p:grpSpPr>
          <a:xfrm>
            <a:off x="4612538" y="4643296"/>
            <a:ext cx="2713701" cy="879059"/>
            <a:chOff x="6276081" y="3890214"/>
            <a:chExt cx="2713701" cy="1272318"/>
          </a:xfrm>
        </p:grpSpPr>
        <p:sp>
          <p:nvSpPr>
            <p:cNvPr id="28" name="Rectangle : coins arrondis 27">
              <a:extLst>
                <a:ext uri="{FF2B5EF4-FFF2-40B4-BE49-F238E27FC236}">
                  <a16:creationId xmlns:a16="http://schemas.microsoft.com/office/drawing/2014/main" id="{1693412E-3B81-4EE7-95F4-7D3E40C7AEC5}"/>
                </a:ext>
              </a:extLst>
            </p:cNvPr>
            <p:cNvSpPr/>
            <p:nvPr/>
          </p:nvSpPr>
          <p:spPr>
            <a:xfrm>
              <a:off x="6276081" y="3890214"/>
              <a:ext cx="2713701" cy="127231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venir Next LT Pro"/>
              </a:endParaRPr>
            </a:p>
          </p:txBody>
        </p:sp>
        <p:sp>
          <p:nvSpPr>
            <p:cNvPr id="29" name="ZoneTexte 28">
              <a:extLst>
                <a:ext uri="{FF2B5EF4-FFF2-40B4-BE49-F238E27FC236}">
                  <a16:creationId xmlns:a16="http://schemas.microsoft.com/office/drawing/2014/main" id="{C106E1C0-E5D4-4A1C-BD80-0406A67C149F}"/>
                </a:ext>
              </a:extLst>
            </p:cNvPr>
            <p:cNvSpPr txBox="1"/>
            <p:nvPr/>
          </p:nvSpPr>
          <p:spPr>
            <a:xfrm>
              <a:off x="6808050" y="4064708"/>
              <a:ext cx="1789471" cy="935476"/>
            </a:xfrm>
            <a:prstGeom prst="rect">
              <a:avLst/>
            </a:prstGeom>
            <a:solidFill>
              <a:schemeClr val="accent2">
                <a:lumMod val="40000"/>
                <a:lumOff val="60000"/>
              </a:schemeClr>
            </a:solidFill>
          </p:spPr>
          <p:txBody>
            <a:bodyPr wrap="square" lIns="91440" tIns="45720" rIns="91440" bIns="45720" rtlCol="0" anchor="t">
              <a:spAutoFit/>
            </a:bodyPr>
            <a:lstStyle/>
            <a:p>
              <a:pPr algn="ctr"/>
              <a:r>
                <a:rPr lang="en-US">
                  <a:latin typeface="Avenir Next LT Pro"/>
                </a:rPr>
                <a:t>Calculate response time</a:t>
              </a:r>
            </a:p>
          </p:txBody>
        </p:sp>
      </p:grpSp>
      <p:sp>
        <p:nvSpPr>
          <p:cNvPr id="24" name="ZoneTexte 23">
            <a:extLst>
              <a:ext uri="{FF2B5EF4-FFF2-40B4-BE49-F238E27FC236}">
                <a16:creationId xmlns:a16="http://schemas.microsoft.com/office/drawing/2014/main" id="{0EE4FA74-3647-422B-9980-8B28F223A1EC}"/>
              </a:ext>
            </a:extLst>
          </p:cNvPr>
          <p:cNvSpPr txBox="1"/>
          <p:nvPr/>
        </p:nvSpPr>
        <p:spPr>
          <a:xfrm>
            <a:off x="1992198" y="1136418"/>
            <a:ext cx="8204555" cy="784830"/>
          </a:xfrm>
          <a:prstGeom prst="rect">
            <a:avLst/>
          </a:prstGeom>
          <a:noFill/>
        </p:spPr>
        <p:txBody>
          <a:bodyPr wrap="square" lIns="91440" tIns="45720" rIns="91440" bIns="45720" rtlCol="0" anchor="t">
            <a:spAutoFit/>
          </a:bodyPr>
          <a:lstStyle/>
          <a:p>
            <a:pPr algn="ctr"/>
            <a:r>
              <a:rPr lang="en-US" sz="2500">
                <a:solidFill>
                  <a:schemeClr val="bg1"/>
                </a:solidFill>
                <a:latin typeface="Avenir Next LT Pro"/>
              </a:rPr>
              <a:t>User Story 2: </a:t>
            </a:r>
          </a:p>
          <a:p>
            <a:pPr algn="ctr"/>
            <a:r>
              <a:rPr lang="en-US" sz="2000">
                <a:solidFill>
                  <a:schemeClr val="bg1"/>
                </a:solidFill>
                <a:latin typeface="Avenir Next LT Pro"/>
                <a:ea typeface="+mn-lt"/>
                <a:cs typeface="+mn-lt"/>
              </a:rPr>
              <a:t>The car can accelerate and decelerate until reaching full stop</a:t>
            </a:r>
            <a:endParaRPr lang="en-US" sz="2000">
              <a:solidFill>
                <a:schemeClr val="bg1"/>
              </a:solidFill>
              <a:latin typeface="Avenir Next LT Pro"/>
            </a:endParaRPr>
          </a:p>
        </p:txBody>
      </p:sp>
      <p:sp>
        <p:nvSpPr>
          <p:cNvPr id="3" name="Espace réservé du numéro de diapositive 2">
            <a:extLst>
              <a:ext uri="{FF2B5EF4-FFF2-40B4-BE49-F238E27FC236}">
                <a16:creationId xmlns:a16="http://schemas.microsoft.com/office/drawing/2014/main" id="{C4449456-EFD4-451A-9790-46B69C7114CF}"/>
              </a:ext>
            </a:extLst>
          </p:cNvPr>
          <p:cNvSpPr>
            <a:spLocks noGrp="1"/>
          </p:cNvSpPr>
          <p:nvPr>
            <p:ph type="sldNum" sz="quarter" idx="12"/>
          </p:nvPr>
        </p:nvSpPr>
        <p:spPr/>
        <p:txBody>
          <a:bodyPr/>
          <a:lstStyle/>
          <a:p>
            <a:fld id="{FD7A9633-343E-4A90-A07B-C619048A2403}" type="slidenum">
              <a:rPr lang="fr-FR" sz="2000" b="1" dirty="0" smtClean="0">
                <a:latin typeface="Avenir Next LT Pro"/>
              </a:rPr>
              <a:t>9</a:t>
            </a:fld>
            <a:endParaRPr lang="fr-FR" sz="2000" b="1">
              <a:latin typeface="Avenir Next LT Pro"/>
            </a:endParaRPr>
          </a:p>
        </p:txBody>
      </p:sp>
      <p:pic>
        <p:nvPicPr>
          <p:cNvPr id="8" name="Image 10">
            <a:extLst>
              <a:ext uri="{FF2B5EF4-FFF2-40B4-BE49-F238E27FC236}">
                <a16:creationId xmlns:a16="http://schemas.microsoft.com/office/drawing/2014/main" id="{1DC7C7DA-B13F-6224-885F-584BEC31A940}"/>
              </a:ext>
            </a:extLst>
          </p:cNvPr>
          <p:cNvPicPr>
            <a:picLocks noChangeAspect="1"/>
          </p:cNvPicPr>
          <p:nvPr/>
        </p:nvPicPr>
        <p:blipFill>
          <a:blip r:embed="rId4"/>
          <a:stretch>
            <a:fillRect/>
          </a:stretch>
        </p:blipFill>
        <p:spPr>
          <a:xfrm>
            <a:off x="4370718" y="457611"/>
            <a:ext cx="478972" cy="478972"/>
          </a:xfrm>
          <a:prstGeom prst="rect">
            <a:avLst/>
          </a:prstGeom>
        </p:spPr>
      </p:pic>
      <p:pic>
        <p:nvPicPr>
          <p:cNvPr id="12" name="Image 11">
            <a:extLst>
              <a:ext uri="{FF2B5EF4-FFF2-40B4-BE49-F238E27FC236}">
                <a16:creationId xmlns:a16="http://schemas.microsoft.com/office/drawing/2014/main" id="{E59E4D8A-566E-8E90-5554-773543D0501E}"/>
              </a:ext>
            </a:extLst>
          </p:cNvPr>
          <p:cNvPicPr>
            <a:picLocks noChangeAspect="1"/>
          </p:cNvPicPr>
          <p:nvPr/>
        </p:nvPicPr>
        <p:blipFill rotWithShape="1">
          <a:blip r:embed="rId5">
            <a:extLst>
              <a:ext uri="{28A0092B-C50C-407E-A947-70E740481C1C}">
                <a14:useLocalDpi xmlns:a14="http://schemas.microsoft.com/office/drawing/2010/main" val="0"/>
              </a:ext>
            </a:extLst>
          </a:blip>
          <a:srcRect b="24483"/>
          <a:stretch/>
        </p:blipFill>
        <p:spPr>
          <a:xfrm rot="10800000">
            <a:off x="4864912" y="3006184"/>
            <a:ext cx="2207777" cy="1667257"/>
          </a:xfrm>
          <a:prstGeom prst="rect">
            <a:avLst/>
          </a:prstGeom>
        </p:spPr>
      </p:pic>
      <p:sp>
        <p:nvSpPr>
          <p:cNvPr id="31" name="ZoneTexte 30">
            <a:extLst>
              <a:ext uri="{FF2B5EF4-FFF2-40B4-BE49-F238E27FC236}">
                <a16:creationId xmlns:a16="http://schemas.microsoft.com/office/drawing/2014/main" id="{5F3FAE74-FA9D-4CBF-9B99-B1154263B6A8}"/>
              </a:ext>
            </a:extLst>
          </p:cNvPr>
          <p:cNvSpPr txBox="1"/>
          <p:nvPr/>
        </p:nvSpPr>
        <p:spPr>
          <a:xfrm>
            <a:off x="7858208" y="4997353"/>
            <a:ext cx="3823623" cy="1021556"/>
          </a:xfrm>
          <a:prstGeom prst="round2DiagRect">
            <a:avLst/>
          </a:prstGeom>
          <a:solidFill>
            <a:srgbClr val="F08C4A"/>
          </a:solidFill>
        </p:spPr>
        <p:txBody>
          <a:bodyPr wrap="square" lIns="91440" tIns="45720" rIns="91440" bIns="45720" rtlCol="0" anchor="t">
            <a:spAutoFit/>
          </a:bodyPr>
          <a:lstStyle/>
          <a:p>
            <a:r>
              <a:rPr lang="en-US">
                <a:latin typeface="Avenir Next LT Pro"/>
              </a:rPr>
              <a:t>Test:</a:t>
            </a:r>
          </a:p>
          <a:p>
            <a:pPr marL="285750" indent="-285750">
              <a:buFont typeface="Arial" panose="020B0604020202020204" pitchFamily="34" charset="0"/>
              <a:buChar char="•"/>
            </a:pPr>
            <a:r>
              <a:rPr lang="en-US">
                <a:latin typeface="Avenir Next LT Pro"/>
              </a:rPr>
              <a:t>Test the acceleration and deceleration on a straight line</a:t>
            </a:r>
          </a:p>
        </p:txBody>
      </p:sp>
    </p:spTree>
    <p:extLst>
      <p:ext uri="{BB962C8B-B14F-4D97-AF65-F5344CB8AC3E}">
        <p14:creationId xmlns:p14="http://schemas.microsoft.com/office/powerpoint/2010/main" val="130861042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2612</Words>
  <Application>Microsoft Office PowerPoint</Application>
  <PresentationFormat>Grand écran</PresentationFormat>
  <Paragraphs>321</Paragraphs>
  <Slides>30</Slides>
  <Notes>25</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Arial</vt:lpstr>
      <vt:lpstr>Arial,Sans-Serif</vt:lpstr>
      <vt:lpstr>Avenir Next LT Pro</vt:lpstr>
      <vt:lpstr>Calibri</vt:lpstr>
      <vt:lpstr>Calibri Light</vt:lpstr>
      <vt:lpstr>Segoe UI</vt:lpstr>
      <vt:lpstr>Thème Office</vt:lpstr>
      <vt:lpstr>Présentation PowerPoint</vt:lpstr>
      <vt:lpstr>Table of content</vt:lpstr>
      <vt:lpstr>Product description</vt:lpstr>
      <vt:lpstr>Objectives of sprint 1</vt:lpstr>
      <vt:lpstr>Organization of Sprint 1</vt:lpstr>
      <vt:lpstr>Operational requirements</vt:lpstr>
      <vt:lpstr>Sprint 1</vt:lpstr>
      <vt:lpstr>Sprint 1</vt:lpstr>
      <vt:lpstr>Sprint 1</vt:lpstr>
      <vt:lpstr>User Stories demo</vt:lpstr>
      <vt:lpstr>Sprint 1</vt:lpstr>
      <vt:lpstr>User Story 3 demo</vt:lpstr>
      <vt:lpstr>User Story 3 demo</vt:lpstr>
      <vt:lpstr>User Story 3 demo</vt:lpstr>
      <vt:lpstr>User Story 3 demo</vt:lpstr>
      <vt:lpstr>Computer Vision</vt:lpstr>
      <vt:lpstr>Computer Vision</vt:lpstr>
      <vt:lpstr>Computer Vision</vt:lpstr>
      <vt:lpstr>Computer Vision</vt:lpstr>
      <vt:lpstr>AI research</vt:lpstr>
      <vt:lpstr>AI research</vt:lpstr>
      <vt:lpstr>Schedule Control</vt:lpstr>
      <vt:lpstr>Objectives of sprint 2</vt:lpstr>
      <vt:lpstr>Sprint 2</vt:lpstr>
      <vt:lpstr>Sprint 2</vt:lpstr>
      <vt:lpstr>Sprint 2</vt:lpstr>
      <vt:lpstr>Organization of Sprint 2</vt:lpstr>
      <vt:lpstr>Summary</vt:lpstr>
      <vt:lpstr>Présentation PowerPoint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Sara</dc:creator>
  <cp:lastModifiedBy>Sara Bassanetti</cp:lastModifiedBy>
  <cp:revision>3</cp:revision>
  <dcterms:created xsi:type="dcterms:W3CDTF">2022-11-07T13:55:11Z</dcterms:created>
  <dcterms:modified xsi:type="dcterms:W3CDTF">2023-01-12T08:23:02Z</dcterms:modified>
</cp:coreProperties>
</file>